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9144000"/>
  <p:notesSz cx="6858000" cy="9144000"/>
  <p:embeddedFontLst>
    <p:embeddedFont>
      <p:font typeface="Nuni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jay Gupt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6635A09-513F-47B8-BFB6-91F6E8EBAF6B}">
  <a:tblStyle styleId="{66635A09-513F-47B8-BFB6-91F6E8EBAF6B}"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1925B8BF-2942-4635-B29B-2D266DDC6BD2}"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Nunito-bold.fntdata"/><Relationship Id="rId10" Type="http://schemas.openxmlformats.org/officeDocument/2006/relationships/slide" Target="slides/slide4.xml"/><Relationship Id="rId32" Type="http://schemas.openxmlformats.org/officeDocument/2006/relationships/font" Target="fonts/Nunito-regular.fntdata"/><Relationship Id="rId13" Type="http://schemas.openxmlformats.org/officeDocument/2006/relationships/slide" Target="slides/slide7.xml"/><Relationship Id="rId35" Type="http://schemas.openxmlformats.org/officeDocument/2006/relationships/font" Target="fonts/Nunito-boldItalic.fntdata"/><Relationship Id="rId12" Type="http://schemas.openxmlformats.org/officeDocument/2006/relationships/slide" Target="slides/slide6.xml"/><Relationship Id="rId34" Type="http://schemas.openxmlformats.org/officeDocument/2006/relationships/font" Target="fonts/Nunito-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1-18T07:38:42.165">
    <p:pos x="430" y="794"/>
    <p:text>Isnt Arun the Co-Vice President?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32" name="Google Shape;132;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b8cafa8c8f_0_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b8cafa8c8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b886ea4e7e_0_9: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10" name="Google Shape;210;g3b886ea4e7e_0_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b886ea4e7e_0_4: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17" name="Google Shape;217;g3b886ea4e7e_0_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b886ea4e7e_0_14: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3" name="Google Shape;223;g3b886ea4e7e_0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b886ea4e7e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3b886ea4e7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3: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34" name="Google Shape;234;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bac6a0f3e5_0_2:notes"/>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6" name="Google Shape;246;g3bac6a0f3e5_0_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 sz="1400"/>
              <a:t>Landscaping - Special Projects:</a:t>
            </a:r>
            <a:endParaRPr sz="1400"/>
          </a:p>
          <a:p>
            <a:pPr indent="-336550" lvl="0" marL="457200" rtl="0" algn="l">
              <a:lnSpc>
                <a:spcPct val="100000"/>
              </a:lnSpc>
              <a:spcBef>
                <a:spcPts val="0"/>
              </a:spcBef>
              <a:spcAft>
                <a:spcPts val="0"/>
              </a:spcAft>
              <a:buSzPts val="1700"/>
              <a:buChar char="●"/>
            </a:pPr>
            <a:r>
              <a:t/>
            </a:r>
            <a:endParaRPr sz="1400"/>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86" name="Google Shape;186;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3766000"/>
            <a:ext cx="7370400" cy="30921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flipH="1">
            <a:off x="3582600" y="2067600"/>
            <a:ext cx="5561400" cy="47904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rot="10800000">
            <a:off x="5058905" y="-100"/>
            <a:ext cx="4085100" cy="27369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20327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 name="Google Shape;14;p2"/>
          <p:cNvGrpSpPr/>
          <p:nvPr/>
        </p:nvGrpSpPr>
        <p:grpSpPr>
          <a:xfrm>
            <a:off x="255200" y="790"/>
            <a:ext cx="2250363" cy="1392365"/>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 name="Google Shape;18;p2"/>
          <p:cNvGrpSpPr/>
          <p:nvPr/>
        </p:nvGrpSpPr>
        <p:grpSpPr>
          <a:xfrm>
            <a:off x="905395" y="790"/>
            <a:ext cx="2250363" cy="1392365"/>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 name="Google Shape;22;p2"/>
          <p:cNvGrpSpPr/>
          <p:nvPr/>
        </p:nvGrpSpPr>
        <p:grpSpPr>
          <a:xfrm>
            <a:off x="7057468" y="6784"/>
            <a:ext cx="1851281" cy="1002839"/>
            <a:chOff x="6917201" y="0"/>
            <a:chExt cx="2227776"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 name="Google Shape;26;p2"/>
          <p:cNvGrpSpPr/>
          <p:nvPr/>
        </p:nvGrpSpPr>
        <p:grpSpPr>
          <a:xfrm>
            <a:off x="6553032" y="5623802"/>
            <a:ext cx="2389067" cy="1234317"/>
            <a:chOff x="6917201" y="0"/>
            <a:chExt cx="2227776"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 name="Google Shape;30;p2"/>
          <p:cNvGrpSpPr/>
          <p:nvPr/>
        </p:nvGrpSpPr>
        <p:grpSpPr>
          <a:xfrm>
            <a:off x="199149" y="5407536"/>
            <a:ext cx="2795413" cy="1444382"/>
            <a:chOff x="6917201" y="0"/>
            <a:chExt cx="2227776"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2"/>
          <p:cNvSpPr txBox="1"/>
          <p:nvPr>
            <p:ph type="ctrTitle"/>
          </p:nvPr>
        </p:nvSpPr>
        <p:spPr>
          <a:xfrm>
            <a:off x="1858703" y="2430444"/>
            <a:ext cx="5361300" cy="1930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35" name="Google Shape;35;p2"/>
          <p:cNvSpPr txBox="1"/>
          <p:nvPr>
            <p:ph idx="1" type="subTitle"/>
          </p:nvPr>
        </p:nvSpPr>
        <p:spPr>
          <a:xfrm>
            <a:off x="1858700" y="4550878"/>
            <a:ext cx="5361300" cy="6969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605822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3778767"/>
            <a:ext cx="3574800" cy="30792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11"/>
          <p:cNvGrpSpPr/>
          <p:nvPr/>
        </p:nvGrpSpPr>
        <p:grpSpPr>
          <a:xfrm>
            <a:off x="5959222" y="5492768"/>
            <a:ext cx="2520951" cy="1365553"/>
            <a:chOff x="6917201" y="0"/>
            <a:chExt cx="2227776"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 name="Google Shape;115;p11"/>
          <p:cNvGrpSpPr/>
          <p:nvPr/>
        </p:nvGrpSpPr>
        <p:grpSpPr>
          <a:xfrm>
            <a:off x="199149" y="3"/>
            <a:ext cx="2795413" cy="1444382"/>
            <a:chOff x="6917201" y="0"/>
            <a:chExt cx="2227776"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 name="Google Shape;119;p11"/>
          <p:cNvSpPr txBox="1"/>
          <p:nvPr>
            <p:ph hasCustomPrompt="1" type="title"/>
          </p:nvPr>
        </p:nvSpPr>
        <p:spPr>
          <a:xfrm>
            <a:off x="1385850" y="1845133"/>
            <a:ext cx="6372300" cy="1839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3818467"/>
            <a:ext cx="6372300" cy="854700"/>
          </a:xfrm>
          <a:prstGeom prst="rect">
            <a:avLst/>
          </a:prstGeom>
          <a:noFill/>
          <a:ln>
            <a:noFill/>
          </a:ln>
        </p:spPr>
        <p:txBody>
          <a:bodyPr anchorCtr="0" anchor="t" bIns="91425" lIns="91425" spcFirstLastPara="1" rIns="91425" wrap="square" tIns="91425">
            <a:normAutofit/>
          </a:bodyPr>
          <a:lstStyle>
            <a:lvl1pPr indent="-311150" lvl="0" marL="457200" algn="ctr">
              <a:lnSpc>
                <a:spcPct val="115000"/>
              </a:lnSpc>
              <a:spcBef>
                <a:spcPts val="0"/>
              </a:spcBef>
              <a:spcAft>
                <a:spcPts val="0"/>
              </a:spcAft>
              <a:buSzPts val="1300"/>
              <a:buChar char="●"/>
              <a:defRPr/>
            </a:lvl1pPr>
            <a:lvl2pPr indent="-298450" lvl="1" marL="914400" algn="ctr">
              <a:lnSpc>
                <a:spcPct val="115000"/>
              </a:lnSpc>
              <a:spcBef>
                <a:spcPts val="0"/>
              </a:spcBef>
              <a:spcAft>
                <a:spcPts val="0"/>
              </a:spcAft>
              <a:buSzPts val="1100"/>
              <a:buChar char="○"/>
              <a:defRPr/>
            </a:lvl2pPr>
            <a:lvl3pPr indent="-298450" lvl="2" marL="1371600" algn="ctr">
              <a:lnSpc>
                <a:spcPct val="115000"/>
              </a:lnSpc>
              <a:spcBef>
                <a:spcPts val="0"/>
              </a:spcBef>
              <a:spcAft>
                <a:spcPts val="0"/>
              </a:spcAft>
              <a:buSzPts val="1100"/>
              <a:buChar char="■"/>
              <a:defRPr/>
            </a:lvl3pPr>
            <a:lvl4pPr indent="-298450" lvl="3" marL="1828800" algn="ctr">
              <a:lnSpc>
                <a:spcPct val="115000"/>
              </a:lnSpc>
              <a:spcBef>
                <a:spcPts val="0"/>
              </a:spcBef>
              <a:spcAft>
                <a:spcPts val="0"/>
              </a:spcAft>
              <a:buSzPts val="1100"/>
              <a:buChar char="●"/>
              <a:defRPr/>
            </a:lvl4pPr>
            <a:lvl5pPr indent="-298450" lvl="4" marL="2286000" algn="ctr">
              <a:lnSpc>
                <a:spcPct val="115000"/>
              </a:lnSpc>
              <a:spcBef>
                <a:spcPts val="0"/>
              </a:spcBef>
              <a:spcAft>
                <a:spcPts val="0"/>
              </a:spcAft>
              <a:buSzPts val="1100"/>
              <a:buChar char="○"/>
              <a:defRPr/>
            </a:lvl5pPr>
            <a:lvl6pPr indent="-298450" lvl="5" marL="2743200" algn="ctr">
              <a:lnSpc>
                <a:spcPct val="115000"/>
              </a:lnSpc>
              <a:spcBef>
                <a:spcPts val="0"/>
              </a:spcBef>
              <a:spcAft>
                <a:spcPts val="0"/>
              </a:spcAft>
              <a:buSzPts val="1100"/>
              <a:buChar char="■"/>
              <a:defRPr/>
            </a:lvl6pPr>
            <a:lvl7pPr indent="-298450" lvl="6" marL="3200400" algn="ctr">
              <a:lnSpc>
                <a:spcPct val="115000"/>
              </a:lnSpc>
              <a:spcBef>
                <a:spcPts val="0"/>
              </a:spcBef>
              <a:spcAft>
                <a:spcPts val="0"/>
              </a:spcAft>
              <a:buSzPts val="1100"/>
              <a:buChar char="●"/>
              <a:defRPr/>
            </a:lvl7pPr>
            <a:lvl8pPr indent="-298450" lvl="7" marL="3657600" algn="ctr">
              <a:lnSpc>
                <a:spcPct val="115000"/>
              </a:lnSpc>
              <a:spcBef>
                <a:spcPts val="0"/>
              </a:spcBef>
              <a:spcAft>
                <a:spcPts val="0"/>
              </a:spcAft>
              <a:buSzPts val="1100"/>
              <a:buChar char="○"/>
              <a:defRPr/>
            </a:lvl8pPr>
            <a:lvl9pPr indent="-298450" lvl="8" marL="4114800" algn="ctr">
              <a:lnSpc>
                <a:spcPct val="115000"/>
              </a:lnSpc>
              <a:spcBef>
                <a:spcPts val="0"/>
              </a:spcBef>
              <a:spcAft>
                <a:spcPts val="0"/>
              </a:spcAft>
              <a:buSzPts val="1100"/>
              <a:buChar char="■"/>
              <a:defRPr/>
            </a:lvl9pPr>
          </a:lstStyle>
          <a:p/>
        </p:txBody>
      </p:sp>
      <p:sp>
        <p:nvSpPr>
          <p:cNvPr id="121" name="Google Shape;121;p11"/>
          <p:cNvSpPr txBox="1"/>
          <p:nvPr>
            <p:ph idx="12" type="sldNum"/>
          </p:nvPr>
        </p:nvSpPr>
        <p:spPr>
          <a:xfrm>
            <a:off x="8390734" y="605822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605822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4" name="Shape 124"/>
        <p:cNvGrpSpPr/>
        <p:nvPr/>
      </p:nvGrpSpPr>
      <p:grpSpPr>
        <a:xfrm>
          <a:off x="0" y="0"/>
          <a:ext cx="0" cy="0"/>
          <a:chOff x="0" y="0"/>
          <a:chExt cx="0" cy="0"/>
        </a:xfrm>
      </p:grpSpPr>
      <p:sp>
        <p:nvSpPr>
          <p:cNvPr id="125" name="Google Shape;125;p13"/>
          <p:cNvSpPr txBox="1"/>
          <p:nvPr>
            <p:ph type="title"/>
          </p:nvPr>
        </p:nvSpPr>
        <p:spPr>
          <a:xfrm>
            <a:off x="457200" y="533400"/>
            <a:ext cx="8229600" cy="1143000"/>
          </a:xfrm>
          <a:prstGeom prst="rect">
            <a:avLst/>
          </a:prstGeom>
          <a:noFill/>
          <a:ln>
            <a:noFill/>
          </a:ln>
        </p:spPr>
        <p:txBody>
          <a:bodyPr anchorCtr="0" anchor="b" bIns="91425" lIns="91425" spcFirstLastPara="1" rIns="91425" wrap="square" tIns="91425">
            <a:normAutofit/>
          </a:bodyPr>
          <a:lstStyle>
            <a:lvl1pPr lvl="0" marR="0" algn="l">
              <a:lnSpc>
                <a:spcPct val="100000"/>
              </a:lnSpc>
              <a:spcBef>
                <a:spcPts val="0"/>
              </a:spcBef>
              <a:spcAft>
                <a:spcPts val="0"/>
              </a:spcAft>
              <a:buSzPts val="2800"/>
              <a:buNone/>
              <a:defRPr b="0" i="0" sz="4400" u="none" cap="none" strike="noStrike">
                <a:solidFill>
                  <a:schemeClr val="dk2"/>
                </a:solidFill>
                <a:latin typeface="Times New Roman"/>
                <a:ea typeface="Times New Roman"/>
                <a:cs typeface="Times New Roman"/>
                <a:sym typeface="Times New Roman"/>
              </a:defRPr>
            </a:lvl1pPr>
            <a:lvl2pPr lvl="1" marR="0" algn="l">
              <a:lnSpc>
                <a:spcPct val="100000"/>
              </a:lnSpc>
              <a:spcBef>
                <a:spcPts val="0"/>
              </a:spcBef>
              <a:spcAft>
                <a:spcPts val="0"/>
              </a:spcAft>
              <a:buSzPts val="2800"/>
              <a:buNone/>
              <a:defRPr b="0" i="0" sz="4400" u="none" cap="none" strike="noStrike">
                <a:solidFill>
                  <a:schemeClr val="dk2"/>
                </a:solidFill>
                <a:latin typeface="Times New Roman"/>
                <a:ea typeface="Times New Roman"/>
                <a:cs typeface="Times New Roman"/>
                <a:sym typeface="Times New Roman"/>
              </a:defRPr>
            </a:lvl2pPr>
            <a:lvl3pPr lvl="2" marR="0" algn="l">
              <a:lnSpc>
                <a:spcPct val="100000"/>
              </a:lnSpc>
              <a:spcBef>
                <a:spcPts val="0"/>
              </a:spcBef>
              <a:spcAft>
                <a:spcPts val="0"/>
              </a:spcAft>
              <a:buSzPts val="2800"/>
              <a:buNone/>
              <a:defRPr b="0" i="0" sz="4400" u="none" cap="none" strike="noStrike">
                <a:solidFill>
                  <a:schemeClr val="dk2"/>
                </a:solidFill>
                <a:latin typeface="Times New Roman"/>
                <a:ea typeface="Times New Roman"/>
                <a:cs typeface="Times New Roman"/>
                <a:sym typeface="Times New Roman"/>
              </a:defRPr>
            </a:lvl3pPr>
            <a:lvl4pPr lvl="3" marR="0" algn="l">
              <a:lnSpc>
                <a:spcPct val="100000"/>
              </a:lnSpc>
              <a:spcBef>
                <a:spcPts val="0"/>
              </a:spcBef>
              <a:spcAft>
                <a:spcPts val="0"/>
              </a:spcAft>
              <a:buSzPts val="2800"/>
              <a:buNone/>
              <a:defRPr b="0" i="0" sz="4400" u="none" cap="none" strike="noStrike">
                <a:solidFill>
                  <a:schemeClr val="dk2"/>
                </a:solidFill>
                <a:latin typeface="Times New Roman"/>
                <a:ea typeface="Times New Roman"/>
                <a:cs typeface="Times New Roman"/>
                <a:sym typeface="Times New Roman"/>
              </a:defRPr>
            </a:lvl4pPr>
            <a:lvl5pPr lvl="4" marR="0" algn="l">
              <a:lnSpc>
                <a:spcPct val="100000"/>
              </a:lnSpc>
              <a:spcBef>
                <a:spcPts val="0"/>
              </a:spcBef>
              <a:spcAft>
                <a:spcPts val="0"/>
              </a:spcAft>
              <a:buSzPts val="2800"/>
              <a:buNone/>
              <a:defRPr b="0" i="0" sz="4400" u="none" cap="none" strike="noStrike">
                <a:solidFill>
                  <a:schemeClr val="dk2"/>
                </a:solidFill>
                <a:latin typeface="Times New Roman"/>
                <a:ea typeface="Times New Roman"/>
                <a:cs typeface="Times New Roman"/>
                <a:sym typeface="Times New Roman"/>
              </a:defRPr>
            </a:lvl5pPr>
            <a:lvl6pPr lvl="5" marR="0" algn="l">
              <a:lnSpc>
                <a:spcPct val="100000"/>
              </a:lnSpc>
              <a:spcBef>
                <a:spcPts val="0"/>
              </a:spcBef>
              <a:spcAft>
                <a:spcPts val="0"/>
              </a:spcAft>
              <a:buSzPts val="2800"/>
              <a:buNone/>
              <a:defRPr b="0" i="0" sz="4400" u="none" cap="none" strike="noStrike">
                <a:solidFill>
                  <a:schemeClr val="dk2"/>
                </a:solidFill>
                <a:latin typeface="Times New Roman"/>
                <a:ea typeface="Times New Roman"/>
                <a:cs typeface="Times New Roman"/>
                <a:sym typeface="Times New Roman"/>
              </a:defRPr>
            </a:lvl6pPr>
            <a:lvl7pPr lvl="6" marR="0" algn="l">
              <a:lnSpc>
                <a:spcPct val="100000"/>
              </a:lnSpc>
              <a:spcBef>
                <a:spcPts val="0"/>
              </a:spcBef>
              <a:spcAft>
                <a:spcPts val="0"/>
              </a:spcAft>
              <a:buSzPts val="2800"/>
              <a:buNone/>
              <a:defRPr b="0" i="0" sz="4400" u="none" cap="none" strike="noStrike">
                <a:solidFill>
                  <a:schemeClr val="dk2"/>
                </a:solidFill>
                <a:latin typeface="Times New Roman"/>
                <a:ea typeface="Times New Roman"/>
                <a:cs typeface="Times New Roman"/>
                <a:sym typeface="Times New Roman"/>
              </a:defRPr>
            </a:lvl7pPr>
            <a:lvl8pPr lvl="7" marR="0" algn="l">
              <a:lnSpc>
                <a:spcPct val="100000"/>
              </a:lnSpc>
              <a:spcBef>
                <a:spcPts val="0"/>
              </a:spcBef>
              <a:spcAft>
                <a:spcPts val="0"/>
              </a:spcAft>
              <a:buSzPts val="2800"/>
              <a:buNone/>
              <a:defRPr b="0" i="0" sz="4400" u="none" cap="none" strike="noStrike">
                <a:solidFill>
                  <a:schemeClr val="dk2"/>
                </a:solidFill>
                <a:latin typeface="Times New Roman"/>
                <a:ea typeface="Times New Roman"/>
                <a:cs typeface="Times New Roman"/>
                <a:sym typeface="Times New Roman"/>
              </a:defRPr>
            </a:lvl8pPr>
            <a:lvl9pPr lvl="8" marR="0" algn="l">
              <a:lnSpc>
                <a:spcPct val="100000"/>
              </a:lnSpc>
              <a:spcBef>
                <a:spcPts val="0"/>
              </a:spcBef>
              <a:spcAft>
                <a:spcPts val="0"/>
              </a:spcAft>
              <a:buSzPts val="28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26" name="Google Shape;126;p13"/>
          <p:cNvSpPr txBox="1"/>
          <p:nvPr>
            <p:ph idx="1" type="body"/>
          </p:nvPr>
        </p:nvSpPr>
        <p:spPr>
          <a:xfrm>
            <a:off x="457200" y="1828800"/>
            <a:ext cx="8229600" cy="4302000"/>
          </a:xfrm>
          <a:prstGeom prst="rect">
            <a:avLst/>
          </a:prstGeom>
          <a:noFill/>
          <a:ln>
            <a:noFill/>
          </a:ln>
        </p:spPr>
        <p:txBody>
          <a:bodyPr anchorCtr="0" anchor="t" bIns="91425" lIns="91425" spcFirstLastPara="1" rIns="91425" wrap="square" tIns="91425">
            <a:normAutofit/>
          </a:bodyPr>
          <a:lstStyle>
            <a:lvl1pPr indent="-370840" lvl="0" marL="457200" marR="0" algn="l">
              <a:lnSpc>
                <a:spcPct val="115000"/>
              </a:lnSpc>
              <a:spcBef>
                <a:spcPts val="640"/>
              </a:spcBef>
              <a:spcAft>
                <a:spcPts val="0"/>
              </a:spcAft>
              <a:buClr>
                <a:schemeClr val="lt2"/>
              </a:buClr>
              <a:buSzPts val="2240"/>
              <a:buFont typeface="Noto Sans Symbols"/>
              <a:buChar char="□"/>
              <a:defRPr b="0" i="0" sz="3200" u="none" cap="none" strike="noStrike">
                <a:solidFill>
                  <a:schemeClr val="dk1"/>
                </a:solidFill>
                <a:latin typeface="Times New Roman"/>
                <a:ea typeface="Times New Roman"/>
                <a:cs typeface="Times New Roman"/>
                <a:sym typeface="Times New Roman"/>
              </a:defRPr>
            </a:lvl1pPr>
            <a:lvl2pPr indent="-361950" lvl="1" marL="914400" marR="0" algn="l">
              <a:lnSpc>
                <a:spcPct val="115000"/>
              </a:lnSpc>
              <a:spcBef>
                <a:spcPts val="560"/>
              </a:spcBef>
              <a:spcAft>
                <a:spcPts val="0"/>
              </a:spcAft>
              <a:buClr>
                <a:schemeClr val="accent2"/>
              </a:buClr>
              <a:buSzPts val="2100"/>
              <a:buFont typeface="Noto Sans Symbols"/>
              <a:buChar char="■"/>
              <a:defRPr b="0" i="0" sz="2800" u="none" cap="none" strike="noStrike">
                <a:solidFill>
                  <a:schemeClr val="dk1"/>
                </a:solidFill>
                <a:latin typeface="Times New Roman"/>
                <a:ea typeface="Times New Roman"/>
                <a:cs typeface="Times New Roman"/>
                <a:sym typeface="Times New Roman"/>
              </a:defRPr>
            </a:lvl2pPr>
            <a:lvl3pPr indent="-327660" lvl="2" marL="1371600" marR="0" algn="l">
              <a:lnSpc>
                <a:spcPct val="115000"/>
              </a:lnSpc>
              <a:spcBef>
                <a:spcPts val="480"/>
              </a:spcBef>
              <a:spcAft>
                <a:spcPts val="0"/>
              </a:spcAft>
              <a:buClr>
                <a:schemeClr val="lt2"/>
              </a:buClr>
              <a:buSzPts val="1560"/>
              <a:buFont typeface="Noto Sans Symbols"/>
              <a:buChar char="□"/>
              <a:defRPr b="0" i="0" sz="2400" u="none" cap="none" strike="noStrike">
                <a:solidFill>
                  <a:schemeClr val="dk1"/>
                </a:solidFill>
                <a:latin typeface="Times New Roman"/>
                <a:ea typeface="Times New Roman"/>
                <a:cs typeface="Times New Roman"/>
                <a:sym typeface="Times New Roman"/>
              </a:defRPr>
            </a:lvl3pPr>
            <a:lvl4pPr indent="-323850" lvl="3" marL="1828800" marR="0" algn="l">
              <a:lnSpc>
                <a:spcPct val="115000"/>
              </a:lnSpc>
              <a:spcBef>
                <a:spcPts val="400"/>
              </a:spcBef>
              <a:spcAft>
                <a:spcPts val="0"/>
              </a:spcAft>
              <a:buClr>
                <a:schemeClr val="accent2"/>
              </a:buClr>
              <a:buSzPts val="1500"/>
              <a:buFont typeface="Noto Sans Symbols"/>
              <a:buChar char="■"/>
              <a:defRPr b="0" i="0" sz="2000" u="none" cap="none" strike="noStrike">
                <a:solidFill>
                  <a:schemeClr val="dk1"/>
                </a:solidFill>
                <a:latin typeface="Times New Roman"/>
                <a:ea typeface="Times New Roman"/>
                <a:cs typeface="Times New Roman"/>
                <a:sym typeface="Times New Roman"/>
              </a:defRPr>
            </a:lvl4pPr>
            <a:lvl5pPr indent="-292100" lvl="4" marL="2286000" marR="0" algn="l">
              <a:lnSpc>
                <a:spcPct val="115000"/>
              </a:lnSpc>
              <a:spcBef>
                <a:spcPts val="400"/>
              </a:spcBef>
              <a:spcAft>
                <a:spcPts val="0"/>
              </a:spcAft>
              <a:buClr>
                <a:schemeClr val="accent1"/>
              </a:buClr>
              <a:buSzPts val="1000"/>
              <a:buFont typeface="Noto Sans Symbols"/>
              <a:buChar char="□"/>
              <a:defRPr b="0" i="0" sz="2000" u="none" cap="none" strike="noStrike">
                <a:solidFill>
                  <a:schemeClr val="dk1"/>
                </a:solidFill>
                <a:latin typeface="Times New Roman"/>
                <a:ea typeface="Times New Roman"/>
                <a:cs typeface="Times New Roman"/>
                <a:sym typeface="Times New Roman"/>
              </a:defRPr>
            </a:lvl5pPr>
            <a:lvl6pPr indent="-292100" lvl="5" marL="2743200" marR="0" algn="l">
              <a:lnSpc>
                <a:spcPct val="115000"/>
              </a:lnSpc>
              <a:spcBef>
                <a:spcPts val="400"/>
              </a:spcBef>
              <a:spcAft>
                <a:spcPts val="0"/>
              </a:spcAft>
              <a:buClr>
                <a:schemeClr val="accent1"/>
              </a:buClr>
              <a:buSzPts val="1000"/>
              <a:buFont typeface="Noto Sans Symbols"/>
              <a:buChar char="□"/>
              <a:defRPr b="0" i="0" sz="2000" u="none" cap="none" strike="noStrike">
                <a:solidFill>
                  <a:schemeClr val="dk1"/>
                </a:solidFill>
                <a:latin typeface="Times New Roman"/>
                <a:ea typeface="Times New Roman"/>
                <a:cs typeface="Times New Roman"/>
                <a:sym typeface="Times New Roman"/>
              </a:defRPr>
            </a:lvl6pPr>
            <a:lvl7pPr indent="-292100" lvl="6" marL="3200400" marR="0" algn="l">
              <a:lnSpc>
                <a:spcPct val="115000"/>
              </a:lnSpc>
              <a:spcBef>
                <a:spcPts val="400"/>
              </a:spcBef>
              <a:spcAft>
                <a:spcPts val="0"/>
              </a:spcAft>
              <a:buClr>
                <a:schemeClr val="accent1"/>
              </a:buClr>
              <a:buSzPts val="1000"/>
              <a:buFont typeface="Noto Sans Symbols"/>
              <a:buChar char="□"/>
              <a:defRPr b="0" i="0" sz="2000" u="none" cap="none" strike="noStrike">
                <a:solidFill>
                  <a:schemeClr val="dk1"/>
                </a:solidFill>
                <a:latin typeface="Times New Roman"/>
                <a:ea typeface="Times New Roman"/>
                <a:cs typeface="Times New Roman"/>
                <a:sym typeface="Times New Roman"/>
              </a:defRPr>
            </a:lvl7pPr>
            <a:lvl8pPr indent="-292100" lvl="7" marL="3657600" marR="0" algn="l">
              <a:lnSpc>
                <a:spcPct val="115000"/>
              </a:lnSpc>
              <a:spcBef>
                <a:spcPts val="400"/>
              </a:spcBef>
              <a:spcAft>
                <a:spcPts val="0"/>
              </a:spcAft>
              <a:buClr>
                <a:schemeClr val="accent1"/>
              </a:buClr>
              <a:buSzPts val="1000"/>
              <a:buFont typeface="Noto Sans Symbols"/>
              <a:buChar char="□"/>
              <a:defRPr b="0" i="0" sz="2000" u="none" cap="none" strike="noStrike">
                <a:solidFill>
                  <a:schemeClr val="dk1"/>
                </a:solidFill>
                <a:latin typeface="Times New Roman"/>
                <a:ea typeface="Times New Roman"/>
                <a:cs typeface="Times New Roman"/>
                <a:sym typeface="Times New Roman"/>
              </a:defRPr>
            </a:lvl8pPr>
            <a:lvl9pPr indent="-292100" lvl="8" marL="4114800" marR="0" algn="l">
              <a:lnSpc>
                <a:spcPct val="115000"/>
              </a:lnSpc>
              <a:spcBef>
                <a:spcPts val="400"/>
              </a:spcBef>
              <a:spcAft>
                <a:spcPts val="0"/>
              </a:spcAft>
              <a:buClr>
                <a:schemeClr val="accent1"/>
              </a:buClr>
              <a:buSzPts val="1000"/>
              <a:buFont typeface="Noto Sans Symbols"/>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7" name="Google Shape;127;p13"/>
          <p:cNvSpPr txBox="1"/>
          <p:nvPr>
            <p:ph idx="10" type="dt"/>
          </p:nvPr>
        </p:nvSpPr>
        <p:spPr>
          <a:xfrm>
            <a:off x="457200" y="6248400"/>
            <a:ext cx="16764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9pPr>
          </a:lstStyle>
          <a:p/>
        </p:txBody>
      </p:sp>
      <p:sp>
        <p:nvSpPr>
          <p:cNvPr id="128" name="Google Shape;128;p1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9pPr>
          </a:lstStyle>
          <a:p/>
        </p:txBody>
      </p:sp>
      <p:sp>
        <p:nvSpPr>
          <p:cNvPr id="129" name="Google Shape;129;p13"/>
          <p:cNvSpPr txBox="1"/>
          <p:nvPr>
            <p:ph idx="12" type="sldNum"/>
          </p:nvPr>
        </p:nvSpPr>
        <p:spPr>
          <a:xfrm>
            <a:off x="6781800" y="6248400"/>
            <a:ext cx="1905000" cy="457200"/>
          </a:xfrm>
          <a:prstGeom prst="rect">
            <a:avLst/>
          </a:prstGeom>
          <a:noFill/>
          <a:ln>
            <a:noFill/>
          </a:ln>
        </p:spPr>
        <p:txBody>
          <a:bodyPr anchorCtr="0" anchor="t" bIns="45700" lIns="91425" spcFirstLastPara="1" rIns="91425" wrap="square" tIns="45700">
            <a:normAutofit/>
          </a:bodyPr>
          <a:lstStyle>
            <a:lvl1pPr indent="0" lvl="0" marL="0" marR="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solidFill>
                <a:schemeClr val="dk2"/>
              </a:solidFill>
              <a:latin typeface="Nunito"/>
              <a:ea typeface="Nunito"/>
              <a:cs typeface="Nunito"/>
              <a:sym typeface="Nuni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31" y="3766000"/>
            <a:ext cx="7370400" cy="30921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
          <p:cNvSpPr txBox="1"/>
          <p:nvPr>
            <p:ph type="title"/>
          </p:nvPr>
        </p:nvSpPr>
        <p:spPr>
          <a:xfrm>
            <a:off x="819150" y="1127467"/>
            <a:ext cx="3709200" cy="1844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42" name="Google Shape;42;p3"/>
          <p:cNvSpPr txBox="1"/>
          <p:nvPr>
            <p:ph idx="1" type="body"/>
          </p:nvPr>
        </p:nvSpPr>
        <p:spPr>
          <a:xfrm>
            <a:off x="830700" y="3092067"/>
            <a:ext cx="3709200" cy="28263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3" name="Google Shape;43;p3"/>
          <p:cNvSpPr txBox="1"/>
          <p:nvPr>
            <p:ph idx="12" type="sldNum"/>
          </p:nvPr>
        </p:nvSpPr>
        <p:spPr>
          <a:xfrm>
            <a:off x="8390734" y="605822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44" name="Shape 44"/>
        <p:cNvGrpSpPr/>
        <p:nvPr/>
      </p:nvGrpSpPr>
      <p:grpSpPr>
        <a:xfrm>
          <a:off x="0" y="0"/>
          <a:ext cx="0" cy="0"/>
          <a:chOff x="0" y="0"/>
          <a:chExt cx="0" cy="0"/>
        </a:xfrm>
      </p:grpSpPr>
      <p:sp>
        <p:nvSpPr>
          <p:cNvPr id="45" name="Google Shape;45;p4"/>
          <p:cNvSpPr/>
          <p:nvPr/>
        </p:nvSpPr>
        <p:spPr>
          <a:xfrm>
            <a:off x="0" y="3764192"/>
            <a:ext cx="7369200" cy="30891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4"/>
          <p:cNvSpPr/>
          <p:nvPr/>
        </p:nvSpPr>
        <p:spPr>
          <a:xfrm flipH="1">
            <a:off x="3583210" y="2072150"/>
            <a:ext cx="5560500" cy="47859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 name="Google Shape;47;p4"/>
          <p:cNvGrpSpPr/>
          <p:nvPr/>
        </p:nvGrpSpPr>
        <p:grpSpPr>
          <a:xfrm>
            <a:off x="255991" y="-11"/>
            <a:ext cx="2251347" cy="1391229"/>
            <a:chOff x="3961956" y="4383950"/>
            <a:chExt cx="1160548" cy="548700"/>
          </a:xfrm>
        </p:grpSpPr>
        <p:sp>
          <p:nvSpPr>
            <p:cNvPr id="48" name="Google Shape;48;p4"/>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4"/>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4"/>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 name="Google Shape;51;p4"/>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2" name="Google Shape;52;p4"/>
          <p:cNvGrpSpPr/>
          <p:nvPr/>
        </p:nvGrpSpPr>
        <p:grpSpPr>
          <a:xfrm>
            <a:off x="34934" y="6029501"/>
            <a:ext cx="1593305" cy="822734"/>
            <a:chOff x="6917201" y="0"/>
            <a:chExt cx="2227776" cy="863400"/>
          </a:xfrm>
        </p:grpSpPr>
        <p:sp>
          <p:nvSpPr>
            <p:cNvPr id="53" name="Google Shape;53;p4"/>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4"/>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4"/>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 name="Google Shape;56;p4"/>
          <p:cNvGrpSpPr/>
          <p:nvPr/>
        </p:nvGrpSpPr>
        <p:grpSpPr>
          <a:xfrm>
            <a:off x="5886353" y="1657"/>
            <a:ext cx="3257454" cy="1681990"/>
            <a:chOff x="6917201" y="0"/>
            <a:chExt cx="2227776" cy="863400"/>
          </a:xfrm>
        </p:grpSpPr>
        <p:sp>
          <p:nvSpPr>
            <p:cNvPr id="57" name="Google Shape;57;p4"/>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4"/>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4"/>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 name="Google Shape;60;p4"/>
          <p:cNvSpPr txBox="1"/>
          <p:nvPr>
            <p:ph type="title"/>
          </p:nvPr>
        </p:nvSpPr>
        <p:spPr>
          <a:xfrm>
            <a:off x="1393929" y="1734861"/>
            <a:ext cx="6366900" cy="33855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61" name="Google Shape;61;p4"/>
          <p:cNvSpPr txBox="1"/>
          <p:nvPr>
            <p:ph idx="12" type="sldNum"/>
          </p:nvPr>
        </p:nvSpPr>
        <p:spPr>
          <a:xfrm>
            <a:off x="8390734" y="605822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62" name="Shape 62"/>
        <p:cNvGrpSpPr/>
        <p:nvPr/>
      </p:nvGrpSpPr>
      <p:grpSpPr>
        <a:xfrm>
          <a:off x="0" y="0"/>
          <a:ext cx="0" cy="0"/>
          <a:chOff x="0" y="0"/>
          <a:chExt cx="0" cy="0"/>
        </a:xfrm>
      </p:grpSpPr>
      <p:sp>
        <p:nvSpPr>
          <p:cNvPr id="63" name="Google Shape;63;p5"/>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5"/>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5"/>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5"/>
          <p:cNvSpPr txBox="1"/>
          <p:nvPr>
            <p:ph type="title"/>
          </p:nvPr>
        </p:nvSpPr>
        <p:spPr>
          <a:xfrm>
            <a:off x="819150" y="1127467"/>
            <a:ext cx="7505700" cy="127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67" name="Google Shape;67;p5"/>
          <p:cNvSpPr txBox="1"/>
          <p:nvPr>
            <p:ph idx="1" type="body"/>
          </p:nvPr>
        </p:nvSpPr>
        <p:spPr>
          <a:xfrm>
            <a:off x="819150" y="2654300"/>
            <a:ext cx="7505700" cy="3264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8" name="Google Shape;68;p5"/>
          <p:cNvSpPr txBox="1"/>
          <p:nvPr>
            <p:ph idx="12" type="sldNum"/>
          </p:nvPr>
        </p:nvSpPr>
        <p:spPr>
          <a:xfrm>
            <a:off x="8390734" y="605822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69" name="Shape 69"/>
        <p:cNvGrpSpPr/>
        <p:nvPr/>
      </p:nvGrpSpPr>
      <p:grpSpPr>
        <a:xfrm>
          <a:off x="0" y="0"/>
          <a:ext cx="0" cy="0"/>
          <a:chOff x="0" y="0"/>
          <a:chExt cx="0" cy="0"/>
        </a:xfrm>
      </p:grpSpPr>
      <p:sp>
        <p:nvSpPr>
          <p:cNvPr id="70" name="Google Shape;70;p6"/>
          <p:cNvSpPr/>
          <p:nvPr/>
        </p:nvSpPr>
        <p:spPr>
          <a:xfrm flipH="1">
            <a:off x="4757100" y="3079200"/>
            <a:ext cx="4386900" cy="37788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 name="Google Shape;71;p6"/>
          <p:cNvGrpSpPr/>
          <p:nvPr/>
        </p:nvGrpSpPr>
        <p:grpSpPr>
          <a:xfrm>
            <a:off x="5594191" y="5281486"/>
            <a:ext cx="2910144" cy="1576482"/>
            <a:chOff x="6917201" y="0"/>
            <a:chExt cx="2227776" cy="863400"/>
          </a:xfrm>
        </p:grpSpPr>
        <p:sp>
          <p:nvSpPr>
            <p:cNvPr id="72" name="Google Shape;72;p6"/>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6"/>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6"/>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5" name="Google Shape;75;p6"/>
          <p:cNvGrpSpPr/>
          <p:nvPr/>
        </p:nvGrpSpPr>
        <p:grpSpPr>
          <a:xfrm>
            <a:off x="199149" y="3"/>
            <a:ext cx="2795413" cy="1444382"/>
            <a:chOff x="6917201" y="0"/>
            <a:chExt cx="2227776" cy="863400"/>
          </a:xfrm>
        </p:grpSpPr>
        <p:sp>
          <p:nvSpPr>
            <p:cNvPr id="76" name="Google Shape;76;p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6"/>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 name="Google Shape;79;p6"/>
          <p:cNvSpPr txBox="1"/>
          <p:nvPr>
            <p:ph type="title"/>
          </p:nvPr>
        </p:nvSpPr>
        <p:spPr>
          <a:xfrm>
            <a:off x="1888684" y="2328133"/>
            <a:ext cx="5377500" cy="2194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80" name="Google Shape;80;p6"/>
          <p:cNvSpPr txBox="1"/>
          <p:nvPr>
            <p:ph idx="12" type="sldNum"/>
          </p:nvPr>
        </p:nvSpPr>
        <p:spPr>
          <a:xfrm>
            <a:off x="8390734" y="605822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81" name="Shape 81"/>
        <p:cNvGrpSpPr/>
        <p:nvPr/>
      </p:nvGrpSpPr>
      <p:grpSpPr>
        <a:xfrm>
          <a:off x="0" y="0"/>
          <a:ext cx="0" cy="0"/>
          <a:chOff x="0" y="0"/>
          <a:chExt cx="0" cy="0"/>
        </a:xfrm>
      </p:grpSpPr>
      <p:sp>
        <p:nvSpPr>
          <p:cNvPr id="82" name="Google Shape;82;p7"/>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7"/>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7"/>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7"/>
          <p:cNvSpPr txBox="1"/>
          <p:nvPr>
            <p:ph type="title"/>
          </p:nvPr>
        </p:nvSpPr>
        <p:spPr>
          <a:xfrm>
            <a:off x="819150" y="1127467"/>
            <a:ext cx="7505700" cy="127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86" name="Google Shape;86;p7"/>
          <p:cNvSpPr txBox="1"/>
          <p:nvPr>
            <p:ph idx="1" type="body"/>
          </p:nvPr>
        </p:nvSpPr>
        <p:spPr>
          <a:xfrm>
            <a:off x="819150" y="2654300"/>
            <a:ext cx="3686100" cy="3264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87" name="Google Shape;87;p7"/>
          <p:cNvSpPr txBox="1"/>
          <p:nvPr>
            <p:ph idx="2" type="body"/>
          </p:nvPr>
        </p:nvSpPr>
        <p:spPr>
          <a:xfrm>
            <a:off x="4638675" y="2654300"/>
            <a:ext cx="3686100" cy="3264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88" name="Google Shape;88;p7"/>
          <p:cNvSpPr txBox="1"/>
          <p:nvPr>
            <p:ph idx="12" type="sldNum"/>
          </p:nvPr>
        </p:nvSpPr>
        <p:spPr>
          <a:xfrm>
            <a:off x="8390734" y="605822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89" name="Shape 89"/>
        <p:cNvGrpSpPr/>
        <p:nvPr/>
      </p:nvGrpSpPr>
      <p:grpSpPr>
        <a:xfrm>
          <a:off x="0" y="0"/>
          <a:ext cx="0" cy="0"/>
          <a:chOff x="0" y="0"/>
          <a:chExt cx="0" cy="0"/>
        </a:xfrm>
      </p:grpSpPr>
      <p:sp>
        <p:nvSpPr>
          <p:cNvPr id="90" name="Google Shape;90;p8"/>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8"/>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8"/>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8"/>
          <p:cNvSpPr txBox="1"/>
          <p:nvPr>
            <p:ph type="title"/>
          </p:nvPr>
        </p:nvSpPr>
        <p:spPr>
          <a:xfrm>
            <a:off x="819150" y="1127467"/>
            <a:ext cx="7505700" cy="1272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94" name="Google Shape;94;p8"/>
          <p:cNvSpPr txBox="1"/>
          <p:nvPr>
            <p:ph idx="12" type="sldNum"/>
          </p:nvPr>
        </p:nvSpPr>
        <p:spPr>
          <a:xfrm>
            <a:off x="8390734" y="605822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2067600"/>
            <a:ext cx="5561400" cy="47904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9"/>
          <p:cNvSpPr/>
          <p:nvPr/>
        </p:nvSpPr>
        <p:spPr>
          <a:xfrm>
            <a:off x="31" y="3766000"/>
            <a:ext cx="7370400" cy="30921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9"/>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9"/>
          <p:cNvSpPr txBox="1"/>
          <p:nvPr>
            <p:ph type="title"/>
          </p:nvPr>
        </p:nvSpPr>
        <p:spPr>
          <a:xfrm>
            <a:off x="819150" y="1127467"/>
            <a:ext cx="6424200" cy="939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00" name="Google Shape;100;p9"/>
          <p:cNvSpPr txBox="1"/>
          <p:nvPr>
            <p:ph idx="1" type="subTitle"/>
          </p:nvPr>
        </p:nvSpPr>
        <p:spPr>
          <a:xfrm>
            <a:off x="819150" y="2067600"/>
            <a:ext cx="5859900" cy="52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3289400"/>
            <a:ext cx="5859900" cy="27939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02" name="Google Shape;102;p9"/>
          <p:cNvSpPr txBox="1"/>
          <p:nvPr>
            <p:ph idx="12" type="sldNum"/>
          </p:nvPr>
        </p:nvSpPr>
        <p:spPr>
          <a:xfrm>
            <a:off x="8390734" y="605822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3766000"/>
            <a:ext cx="7370400" cy="30921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0"/>
          <p:cNvSpPr/>
          <p:nvPr/>
        </p:nvSpPr>
        <p:spPr>
          <a:xfrm flipH="1">
            <a:off x="3582600" y="2067600"/>
            <a:ext cx="5561400" cy="47904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0"/>
          <p:cNvSpPr/>
          <p:nvPr/>
        </p:nvSpPr>
        <p:spPr>
          <a:xfrm>
            <a:off x="203225" y="275000"/>
            <a:ext cx="8737500" cy="63081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0"/>
          <p:cNvSpPr txBox="1"/>
          <p:nvPr>
            <p:ph idx="1" type="body"/>
          </p:nvPr>
        </p:nvSpPr>
        <p:spPr>
          <a:xfrm>
            <a:off x="328025" y="5551333"/>
            <a:ext cx="7415100" cy="806700"/>
          </a:xfrm>
          <a:prstGeom prst="rect">
            <a:avLst/>
          </a:prstGeom>
          <a:noFill/>
          <a:ln>
            <a:noFill/>
          </a:ln>
        </p:spPr>
        <p:txBody>
          <a:bodyPr anchorCtr="0" anchor="b"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6058224"/>
            <a:ext cx="548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2pPr>
            <a:lvl3pPr lvl="2"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3pPr>
            <a:lvl4pPr lvl="3"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4pPr>
            <a:lvl5pPr lvl="4"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5pPr>
            <a:lvl6pPr lvl="5"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6pPr>
            <a:lvl7pPr lvl="6"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7pPr>
            <a:lvl8pPr lvl="7"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8pPr>
            <a:lvl9pPr lvl="8"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536633"/>
            <a:ext cx="8520600" cy="45216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Calibri"/>
              <a:buChar char="●"/>
              <a:defRPr b="0" i="0" sz="1300" u="none" cap="none" strike="noStrike">
                <a:solidFill>
                  <a:schemeClr val="dk2"/>
                </a:solidFill>
                <a:latin typeface="Calibri"/>
                <a:ea typeface="Calibri"/>
                <a:cs typeface="Calibri"/>
                <a:sym typeface="Calibri"/>
              </a:defRPr>
            </a:lvl1pPr>
            <a:lvl2pPr indent="-298450" lvl="1" marL="9144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6pPr>
            <a:lvl7pPr indent="-298450" lvl="6" marL="32004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7pPr>
            <a:lvl8pPr indent="-298450" lvl="7" marL="36576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8pPr>
            <a:lvl9pPr indent="-298450" lvl="8" marL="41148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6058224"/>
            <a:ext cx="548700" cy="5247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oodbridgehoa.appfolio.com/connect/" TargetMode="External"/><Relationship Id="rId4" Type="http://schemas.openxmlformats.org/officeDocument/2006/relationships/hyperlink" Target="http://www.woodbridgeowners.com/" TargetMode="External"/><Relationship Id="rId5" Type="http://schemas.openxmlformats.org/officeDocument/2006/relationships/hyperlink" Target="mailto:woodbridgeowners@googlegroups.com" TargetMode="External"/><Relationship Id="rId6" Type="http://schemas.openxmlformats.org/officeDocument/2006/relationships/hyperlink" Target="mailto:directors@woodbridgeowners.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docs.google.com/document/u/0/d/1kGkuMn5hPG2vEiO_Gnsabua_P4tQLCK_7UrRPSU-Udg/edi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mailto:directors@woodbridgeowners.com" TargetMode="External"/><Relationship Id="rId4" Type="http://schemas.openxmlformats.org/officeDocument/2006/relationships/hyperlink" Target="http://www.woodbridgeowners.com/documents/c-c-and-r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woodbridgehoa.appfolio.com/connec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ctrTitle"/>
          </p:nvPr>
        </p:nvSpPr>
        <p:spPr>
          <a:xfrm>
            <a:off x="4783375" y="1044950"/>
            <a:ext cx="3687300" cy="2576400"/>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100000"/>
              </a:lnSpc>
              <a:spcBef>
                <a:spcPts val="0"/>
              </a:spcBef>
              <a:spcAft>
                <a:spcPts val="0"/>
              </a:spcAft>
              <a:buClr>
                <a:schemeClr val="dk2"/>
              </a:buClr>
              <a:buSzPct val="87962"/>
              <a:buFont typeface="Times New Roman"/>
              <a:buNone/>
            </a:pPr>
            <a:r>
              <a:rPr lang="en" sz="4800">
                <a:solidFill>
                  <a:schemeClr val="dk2"/>
                </a:solidFill>
              </a:rPr>
              <a:t>2026 Annual</a:t>
            </a:r>
            <a:br>
              <a:rPr b="0" i="0" lang="en" sz="4800" u="none" cap="none" strike="noStrike">
                <a:solidFill>
                  <a:schemeClr val="dk2"/>
                </a:solidFill>
                <a:latin typeface="Times New Roman"/>
                <a:ea typeface="Times New Roman"/>
                <a:cs typeface="Times New Roman"/>
                <a:sym typeface="Times New Roman"/>
              </a:rPr>
            </a:br>
            <a:r>
              <a:rPr lang="en" sz="4800">
                <a:solidFill>
                  <a:schemeClr val="dk2"/>
                </a:solidFill>
              </a:rPr>
              <a:t>General</a:t>
            </a:r>
            <a:r>
              <a:rPr i="0" lang="en" sz="4800" u="none" cap="none" strike="noStrike">
                <a:solidFill>
                  <a:schemeClr val="dk2"/>
                </a:solidFill>
              </a:rPr>
              <a:t> </a:t>
            </a:r>
            <a:br>
              <a:rPr i="0" lang="en" sz="4800" u="none" cap="none" strike="noStrike">
                <a:solidFill>
                  <a:schemeClr val="dk2"/>
                </a:solidFill>
              </a:rPr>
            </a:br>
            <a:r>
              <a:rPr lang="en" sz="4800">
                <a:solidFill>
                  <a:schemeClr val="dk2"/>
                </a:solidFill>
              </a:rPr>
              <a:t>Membership</a:t>
            </a:r>
            <a:endParaRPr sz="4800">
              <a:solidFill>
                <a:schemeClr val="dk2"/>
              </a:solidFill>
            </a:endParaRPr>
          </a:p>
          <a:p>
            <a:pPr indent="0" lvl="0" marL="0" marR="0" rtl="0" algn="l">
              <a:lnSpc>
                <a:spcPct val="100000"/>
              </a:lnSpc>
              <a:spcBef>
                <a:spcPts val="0"/>
              </a:spcBef>
              <a:spcAft>
                <a:spcPts val="0"/>
              </a:spcAft>
              <a:buClr>
                <a:schemeClr val="dk2"/>
              </a:buClr>
              <a:buSzPct val="87962"/>
              <a:buFont typeface="Times New Roman"/>
              <a:buNone/>
            </a:pPr>
            <a:r>
              <a:rPr i="0" lang="en" sz="4800" u="none" cap="none" strike="noStrike">
                <a:solidFill>
                  <a:schemeClr val="dk2"/>
                </a:solidFill>
              </a:rPr>
              <a:t>Meeting</a:t>
            </a:r>
            <a:endParaRPr/>
          </a:p>
        </p:txBody>
      </p:sp>
      <p:sp>
        <p:nvSpPr>
          <p:cNvPr id="135" name="Google Shape;135;p14"/>
          <p:cNvSpPr txBox="1"/>
          <p:nvPr>
            <p:ph idx="1" type="subTitle"/>
          </p:nvPr>
        </p:nvSpPr>
        <p:spPr>
          <a:xfrm>
            <a:off x="4846825" y="4031150"/>
            <a:ext cx="3907800" cy="1638000"/>
          </a:xfrm>
          <a:prstGeom prst="rect">
            <a:avLst/>
          </a:prstGeom>
          <a:noFill/>
          <a:ln>
            <a:noFill/>
          </a:ln>
        </p:spPr>
        <p:txBody>
          <a:bodyPr anchorCtr="0" anchor="t" bIns="45700" lIns="91425" spcFirstLastPara="1" rIns="91425" wrap="square" tIns="45700">
            <a:normAutofit fontScale="62500" lnSpcReduction="20000"/>
          </a:bodyPr>
          <a:lstStyle/>
          <a:p>
            <a:pPr indent="0" lvl="0" marL="0" marR="0" rtl="0" algn="l">
              <a:lnSpc>
                <a:spcPct val="90000"/>
              </a:lnSpc>
              <a:spcBef>
                <a:spcPts val="480"/>
              </a:spcBef>
              <a:spcAft>
                <a:spcPts val="0"/>
              </a:spcAft>
              <a:buClr>
                <a:schemeClr val="lt2"/>
              </a:buClr>
              <a:buSzPct val="40804"/>
              <a:buFont typeface="Noto Sans Symbols"/>
              <a:buNone/>
            </a:pPr>
            <a:r>
              <a:rPr b="1" lang="en" sz="5058"/>
              <a:t>Homeowners Association</a:t>
            </a:r>
            <a:r>
              <a:rPr b="1" lang="en" sz="4031"/>
              <a:t> </a:t>
            </a:r>
            <a:endParaRPr b="1" sz="4031"/>
          </a:p>
          <a:p>
            <a:pPr indent="0" lvl="0" marL="0" marR="0" rtl="0" algn="l">
              <a:lnSpc>
                <a:spcPct val="90000"/>
              </a:lnSpc>
              <a:spcBef>
                <a:spcPts val="480"/>
              </a:spcBef>
              <a:spcAft>
                <a:spcPts val="0"/>
              </a:spcAft>
              <a:buClr>
                <a:schemeClr val="lt2"/>
              </a:buClr>
              <a:buSzPct val="51199"/>
              <a:buFont typeface="Noto Sans Symbols"/>
              <a:buNone/>
            </a:pPr>
            <a:r>
              <a:rPr b="1" lang="en" sz="4031"/>
              <a:t>2026</a:t>
            </a:r>
            <a:endParaRPr b="1" sz="4031"/>
          </a:p>
          <a:p>
            <a:pPr indent="0" lvl="0" marL="0" marR="0" rtl="0" algn="l">
              <a:lnSpc>
                <a:spcPct val="90000"/>
              </a:lnSpc>
              <a:spcBef>
                <a:spcPts val="480"/>
              </a:spcBef>
              <a:spcAft>
                <a:spcPts val="0"/>
              </a:spcAft>
              <a:buClr>
                <a:schemeClr val="lt2"/>
              </a:buClr>
              <a:buSzPct val="86021"/>
              <a:buFont typeface="Noto Sans Symbols"/>
              <a:buNone/>
            </a:pPr>
            <a:r>
              <a:rPr b="1" lang="en" sz="2400">
                <a:solidFill>
                  <a:schemeClr val="dk1"/>
                </a:solidFill>
                <a:latin typeface="Arial"/>
                <a:ea typeface="Arial"/>
                <a:cs typeface="Arial"/>
                <a:sym typeface="Arial"/>
              </a:rPr>
              <a:t>Js</a:t>
            </a:r>
            <a:r>
              <a:rPr b="1" i="0" lang="en" sz="2400" u="none" cap="none" strike="noStrike">
                <a:solidFill>
                  <a:schemeClr val="dk1"/>
                </a:solidFill>
                <a:latin typeface="Arial"/>
                <a:ea typeface="Arial"/>
                <a:cs typeface="Arial"/>
                <a:sym typeface="Arial"/>
              </a:rPr>
              <a:t>		</a:t>
            </a:r>
            <a:r>
              <a:rPr b="0" i="0" lang="en" sz="2400" u="none" cap="none" strike="noStrike">
                <a:solidFill>
                  <a:schemeClr val="dk1"/>
                </a:solidFill>
                <a:latin typeface="Arial"/>
                <a:ea typeface="Arial"/>
                <a:cs typeface="Arial"/>
                <a:sym typeface="Arial"/>
              </a:rPr>
              <a:t>	 </a:t>
            </a:r>
            <a:endParaRPr/>
          </a:p>
          <a:p>
            <a:pPr indent="0" lvl="0" marL="0" marR="0" rtl="0" algn="l">
              <a:lnSpc>
                <a:spcPct val="100000"/>
              </a:lnSpc>
              <a:spcBef>
                <a:spcPts val="480"/>
              </a:spcBef>
              <a:spcAft>
                <a:spcPts val="0"/>
              </a:spcAft>
              <a:buClr>
                <a:schemeClr val="lt2"/>
              </a:buClr>
              <a:buSzPct val="86021"/>
              <a:buFont typeface="Noto Sans Symbols"/>
              <a:buNone/>
            </a:pPr>
            <a:r>
              <a:t/>
            </a:r>
            <a:endParaRPr b="0" i="0" sz="2400" u="none" cap="none" strike="noStrike">
              <a:solidFill>
                <a:schemeClr val="dk1"/>
              </a:solidFill>
              <a:latin typeface="Arial"/>
              <a:ea typeface="Arial"/>
              <a:cs typeface="Arial"/>
              <a:sym typeface="Arial"/>
            </a:endParaRPr>
          </a:p>
        </p:txBody>
      </p:sp>
      <p:pic>
        <p:nvPicPr>
          <p:cNvPr id="136" name="Google Shape;136;p14"/>
          <p:cNvPicPr preferRelativeResize="0"/>
          <p:nvPr/>
        </p:nvPicPr>
        <p:blipFill rotWithShape="1">
          <a:blip r:embed="rId3">
            <a:alphaModFix/>
          </a:blip>
          <a:srcRect b="0" l="0" r="0" t="0"/>
          <a:stretch/>
        </p:blipFill>
        <p:spPr>
          <a:xfrm>
            <a:off x="750450" y="4406300"/>
            <a:ext cx="3445800" cy="876600"/>
          </a:xfrm>
          <a:prstGeom prst="rect">
            <a:avLst/>
          </a:prstGeom>
          <a:noFill/>
          <a:ln>
            <a:noFill/>
          </a:ln>
        </p:spPr>
      </p:pic>
      <p:pic>
        <p:nvPicPr>
          <p:cNvPr descr="100_0627" id="137" name="Google Shape;137;p14"/>
          <p:cNvPicPr preferRelativeResize="0"/>
          <p:nvPr/>
        </p:nvPicPr>
        <p:blipFill rotWithShape="1">
          <a:blip r:embed="rId4">
            <a:alphaModFix/>
          </a:blip>
          <a:srcRect b="0" l="0" r="0" t="0"/>
          <a:stretch/>
        </p:blipFill>
        <p:spPr>
          <a:xfrm>
            <a:off x="457200" y="990600"/>
            <a:ext cx="4032300" cy="2576400"/>
          </a:xfrm>
          <a:prstGeom prst="rect">
            <a:avLst/>
          </a:prstGeom>
          <a:noFill/>
          <a:ln>
            <a:noFill/>
          </a:ln>
        </p:spPr>
      </p:pic>
      <p:sp>
        <p:nvSpPr>
          <p:cNvPr id="138" name="Google Shape;138;p14"/>
          <p:cNvSpPr txBox="1"/>
          <p:nvPr/>
        </p:nvSpPr>
        <p:spPr>
          <a:xfrm>
            <a:off x="6493325" y="5451025"/>
            <a:ext cx="267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39" name="Google Shape;139;p14"/>
          <p:cNvSpPr txBox="1"/>
          <p:nvPr/>
        </p:nvSpPr>
        <p:spPr>
          <a:xfrm>
            <a:off x="4783375" y="5389525"/>
            <a:ext cx="3445800" cy="523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200"/>
              <a:buFont typeface="Arial"/>
              <a:buNone/>
            </a:pPr>
            <a:r>
              <a:rPr lang="en" sz="2200">
                <a:latin typeface="Calibri"/>
                <a:ea typeface="Calibri"/>
                <a:cs typeface="Calibri"/>
                <a:sym typeface="Calibri"/>
              </a:rPr>
              <a:t>Meeting Date: Jan 18</a:t>
            </a:r>
            <a:r>
              <a:rPr b="0" i="0" lang="en" sz="2200" u="none" cap="none" strike="noStrike">
                <a:solidFill>
                  <a:srgbClr val="000000"/>
                </a:solidFill>
                <a:latin typeface="Calibri"/>
                <a:ea typeface="Calibri"/>
                <a:cs typeface="Calibri"/>
                <a:sym typeface="Calibri"/>
              </a:rPr>
              <a:t> 202</a:t>
            </a:r>
            <a:r>
              <a:rPr lang="en" sz="2200">
                <a:latin typeface="Calibri"/>
                <a:ea typeface="Calibri"/>
                <a:cs typeface="Calibri"/>
                <a:sym typeface="Calibri"/>
              </a:rPr>
              <a:t>6</a:t>
            </a:r>
            <a:endParaRPr b="0" i="0" sz="22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3"/>
          <p:cNvSpPr txBox="1"/>
          <p:nvPr>
            <p:ph type="title"/>
          </p:nvPr>
        </p:nvSpPr>
        <p:spPr>
          <a:xfrm>
            <a:off x="819150" y="797226"/>
            <a:ext cx="7505700" cy="851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3500"/>
              <a:t>HOA Portals</a:t>
            </a:r>
            <a:endParaRPr b="1" sz="3500"/>
          </a:p>
        </p:txBody>
      </p:sp>
      <p:sp>
        <p:nvSpPr>
          <p:cNvPr id="195" name="Google Shape;195;p23"/>
          <p:cNvSpPr txBox="1"/>
          <p:nvPr>
            <p:ph idx="1" type="body"/>
          </p:nvPr>
        </p:nvSpPr>
        <p:spPr>
          <a:xfrm>
            <a:off x="819150" y="1703200"/>
            <a:ext cx="7505700" cy="4052100"/>
          </a:xfrm>
          <a:prstGeom prst="rect">
            <a:avLst/>
          </a:prstGeom>
          <a:noFill/>
          <a:ln>
            <a:noFill/>
          </a:ln>
        </p:spPr>
        <p:txBody>
          <a:bodyPr anchorCtr="0" anchor="t" bIns="91425" lIns="91425" spcFirstLastPara="1" rIns="91425" wrap="square" tIns="91425">
            <a:normAutofit fontScale="25000" lnSpcReduction="20000"/>
          </a:bodyPr>
          <a:lstStyle/>
          <a:p>
            <a:pPr indent="-393700" lvl="0" marL="457200" rtl="0" algn="l">
              <a:lnSpc>
                <a:spcPct val="115000"/>
              </a:lnSpc>
              <a:spcBef>
                <a:spcPts val="0"/>
              </a:spcBef>
              <a:spcAft>
                <a:spcPts val="0"/>
              </a:spcAft>
              <a:buClr>
                <a:srgbClr val="000000"/>
              </a:buClr>
              <a:buSzPct val="100000"/>
              <a:buFont typeface="Times New Roman"/>
              <a:buChar char="●"/>
            </a:pPr>
            <a:r>
              <a:rPr lang="en" sz="10400">
                <a:solidFill>
                  <a:srgbClr val="000000"/>
                </a:solidFill>
              </a:rPr>
              <a:t>HOA Dues Payment Portal</a:t>
            </a:r>
            <a:endParaRPr sz="10400">
              <a:solidFill>
                <a:srgbClr val="000000"/>
              </a:solidFill>
            </a:endParaRPr>
          </a:p>
          <a:p>
            <a:pPr indent="0" lvl="0" marL="457200" rtl="0" algn="l">
              <a:lnSpc>
                <a:spcPct val="115000"/>
              </a:lnSpc>
              <a:spcBef>
                <a:spcPts val="1200"/>
              </a:spcBef>
              <a:spcAft>
                <a:spcPts val="0"/>
              </a:spcAft>
              <a:buSzPct val="70747"/>
              <a:buNone/>
            </a:pPr>
            <a:r>
              <a:rPr lang="en" sz="7350" u="sng">
                <a:solidFill>
                  <a:schemeClr val="hlink"/>
                </a:solidFill>
                <a:hlinkClick r:id="rId3"/>
              </a:rPr>
              <a:t>https://woodbridgehoa.appfolio.com/connect/</a:t>
            </a:r>
            <a:r>
              <a:rPr lang="en" sz="7350">
                <a:solidFill>
                  <a:srgbClr val="000000"/>
                </a:solidFill>
              </a:rPr>
              <a:t> </a:t>
            </a:r>
            <a:endParaRPr sz="7350">
              <a:solidFill>
                <a:srgbClr val="000000"/>
              </a:solidFill>
            </a:endParaRPr>
          </a:p>
          <a:p>
            <a:pPr indent="-419100" lvl="0" marL="457200" rtl="0" algn="l">
              <a:lnSpc>
                <a:spcPct val="115000"/>
              </a:lnSpc>
              <a:spcBef>
                <a:spcPts val="1200"/>
              </a:spcBef>
              <a:spcAft>
                <a:spcPts val="0"/>
              </a:spcAft>
              <a:buClr>
                <a:srgbClr val="000000"/>
              </a:buClr>
              <a:buSzPct val="111111"/>
              <a:buFont typeface="Times New Roman"/>
              <a:buChar char="●"/>
            </a:pPr>
            <a:r>
              <a:rPr lang="en" sz="10800">
                <a:solidFill>
                  <a:srgbClr val="000000"/>
                </a:solidFill>
              </a:rPr>
              <a:t>Woodbridge HOA Website</a:t>
            </a:r>
            <a:endParaRPr sz="7600">
              <a:solidFill>
                <a:srgbClr val="000000"/>
              </a:solidFill>
              <a:highlight>
                <a:srgbClr val="FFFF00"/>
              </a:highlight>
            </a:endParaRPr>
          </a:p>
          <a:p>
            <a:pPr indent="0" lvl="0" marL="457200" rtl="0" algn="l">
              <a:lnSpc>
                <a:spcPct val="115000"/>
              </a:lnSpc>
              <a:spcBef>
                <a:spcPts val="1200"/>
              </a:spcBef>
              <a:spcAft>
                <a:spcPts val="0"/>
              </a:spcAft>
              <a:buSzPct val="70747"/>
              <a:buNone/>
            </a:pPr>
            <a:r>
              <a:rPr lang="en" sz="7350" u="sng">
                <a:solidFill>
                  <a:schemeClr val="hlink"/>
                </a:solidFill>
                <a:hlinkClick r:id="rId4"/>
              </a:rPr>
              <a:t>http://www.woodbridgeowners.com/</a:t>
            </a:r>
            <a:endParaRPr sz="7350">
              <a:solidFill>
                <a:srgbClr val="000000"/>
              </a:solidFill>
            </a:endParaRPr>
          </a:p>
          <a:p>
            <a:pPr indent="0" lvl="0" marL="457200" rtl="0" algn="l">
              <a:lnSpc>
                <a:spcPct val="115000"/>
              </a:lnSpc>
              <a:spcBef>
                <a:spcPts val="1200"/>
              </a:spcBef>
              <a:spcAft>
                <a:spcPts val="0"/>
              </a:spcAft>
              <a:buSzPct val="52000"/>
              <a:buNone/>
            </a:pPr>
            <a:r>
              <a:rPr lang="en" sz="10000">
                <a:solidFill>
                  <a:srgbClr val="000000"/>
                </a:solidFill>
              </a:rPr>
              <a:t>Community Discussion Group</a:t>
            </a:r>
            <a:r>
              <a:rPr lang="en" sz="8400">
                <a:solidFill>
                  <a:srgbClr val="000000"/>
                </a:solidFill>
              </a:rPr>
              <a:t> </a:t>
            </a:r>
            <a:r>
              <a:rPr lang="en" sz="7200">
                <a:solidFill>
                  <a:srgbClr val="000000"/>
                </a:solidFill>
              </a:rPr>
              <a:t>(Subscribe from HOA Website)</a:t>
            </a:r>
            <a:endParaRPr sz="7200">
              <a:solidFill>
                <a:srgbClr val="000000"/>
              </a:solidFill>
            </a:endParaRPr>
          </a:p>
          <a:p>
            <a:pPr indent="0" lvl="0" marL="457200" rtl="0" algn="l">
              <a:lnSpc>
                <a:spcPct val="115000"/>
              </a:lnSpc>
              <a:spcBef>
                <a:spcPts val="1200"/>
              </a:spcBef>
              <a:spcAft>
                <a:spcPts val="0"/>
              </a:spcAft>
              <a:buSzPct val="70747"/>
              <a:buNone/>
            </a:pPr>
            <a:r>
              <a:rPr lang="en" sz="7350" u="sng">
                <a:solidFill>
                  <a:schemeClr val="accent5"/>
                </a:solidFill>
                <a:highlight>
                  <a:srgbClr val="FFFFFF"/>
                </a:highlight>
                <a:hlinkClick r:id="rId5">
                  <a:extLst>
                    <a:ext uri="{A12FA001-AC4F-418D-AE19-62706E023703}">
                      <ahyp:hlinkClr val="tx"/>
                    </a:ext>
                  </a:extLst>
                </a:hlinkClick>
              </a:rPr>
              <a:t>woodbridgeowners@googlegroups.com</a:t>
            </a:r>
            <a:r>
              <a:rPr lang="en" sz="7350">
                <a:solidFill>
                  <a:srgbClr val="222222"/>
                </a:solidFill>
                <a:highlight>
                  <a:srgbClr val="FFFFFF"/>
                </a:highlight>
              </a:rPr>
              <a:t> </a:t>
            </a:r>
            <a:endParaRPr sz="14400">
              <a:solidFill>
                <a:srgbClr val="000000"/>
              </a:solidFill>
            </a:endParaRPr>
          </a:p>
          <a:p>
            <a:pPr indent="0" lvl="0" marL="457200" rtl="0" algn="l">
              <a:lnSpc>
                <a:spcPct val="115000"/>
              </a:lnSpc>
              <a:spcBef>
                <a:spcPts val="1200"/>
              </a:spcBef>
              <a:spcAft>
                <a:spcPts val="0"/>
              </a:spcAft>
              <a:buSzPct val="46427"/>
              <a:buNone/>
            </a:pPr>
            <a:r>
              <a:rPr lang="en" sz="11200">
                <a:solidFill>
                  <a:srgbClr val="000000"/>
                </a:solidFill>
              </a:rPr>
              <a:t>HOA Board of Directors Contact e-mail </a:t>
            </a:r>
            <a:r>
              <a:rPr lang="en" sz="7350" u="sng">
                <a:solidFill>
                  <a:schemeClr val="accent5"/>
                </a:solidFill>
                <a:hlinkClick r:id="rId6">
                  <a:extLst>
                    <a:ext uri="{A12FA001-AC4F-418D-AE19-62706E023703}">
                      <ahyp:hlinkClr val="tx"/>
                    </a:ext>
                  </a:extLst>
                </a:hlinkClick>
              </a:rPr>
              <a:t>directors@woodbridgeowners.com</a:t>
            </a:r>
            <a:endParaRPr sz="7350">
              <a:solidFill>
                <a:srgbClr val="222222"/>
              </a:solidFill>
              <a:highlight>
                <a:srgbClr val="FFFFFF"/>
              </a:highlight>
            </a:endParaRPr>
          </a:p>
          <a:p>
            <a:pPr indent="0" lvl="0" marL="457200" rtl="0" algn="l">
              <a:lnSpc>
                <a:spcPct val="115000"/>
              </a:lnSpc>
              <a:spcBef>
                <a:spcPts val="1200"/>
              </a:spcBef>
              <a:spcAft>
                <a:spcPts val="0"/>
              </a:spcAft>
              <a:buSzPct val="167741"/>
              <a:buNone/>
            </a:pPr>
            <a:r>
              <a:t/>
            </a:r>
            <a:endParaRPr sz="3100"/>
          </a:p>
          <a:p>
            <a:pPr indent="0" lvl="0" marL="457200" rtl="0" algn="l">
              <a:lnSpc>
                <a:spcPct val="115000"/>
              </a:lnSpc>
              <a:spcBef>
                <a:spcPts val="1200"/>
              </a:spcBef>
              <a:spcAft>
                <a:spcPts val="0"/>
              </a:spcAft>
              <a:buSzPct val="167741"/>
              <a:buNone/>
            </a:pPr>
            <a:r>
              <a:t/>
            </a:r>
            <a:endParaRPr sz="3100"/>
          </a:p>
          <a:p>
            <a:pPr indent="0" lvl="0" marL="457200" rtl="0" algn="l">
              <a:lnSpc>
                <a:spcPct val="115000"/>
              </a:lnSpc>
              <a:spcBef>
                <a:spcPts val="1200"/>
              </a:spcBef>
              <a:spcAft>
                <a:spcPts val="1200"/>
              </a:spcAft>
              <a:buSzPct val="185714"/>
              <a:buNone/>
            </a:pPr>
            <a:r>
              <a:t/>
            </a:r>
            <a:endParaRPr sz="28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4"/>
          <p:cNvSpPr txBox="1"/>
          <p:nvPr>
            <p:ph type="title"/>
          </p:nvPr>
        </p:nvSpPr>
        <p:spPr>
          <a:xfrm>
            <a:off x="819150" y="677396"/>
            <a:ext cx="7505700" cy="58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500"/>
              <a:t>Neighborhood Watch Program (Community Driven)</a:t>
            </a:r>
            <a:endParaRPr b="1" sz="3500"/>
          </a:p>
        </p:txBody>
      </p:sp>
      <p:sp>
        <p:nvSpPr>
          <p:cNvPr id="201" name="Google Shape;201;p24"/>
          <p:cNvSpPr txBox="1"/>
          <p:nvPr>
            <p:ph idx="1" type="body"/>
          </p:nvPr>
        </p:nvSpPr>
        <p:spPr>
          <a:xfrm>
            <a:off x="819150" y="2077525"/>
            <a:ext cx="4335600" cy="3840900"/>
          </a:xfrm>
          <a:prstGeom prst="rect">
            <a:avLst/>
          </a:prstGeom>
        </p:spPr>
        <p:txBody>
          <a:bodyPr anchorCtr="0" anchor="t" bIns="91425" lIns="91425" spcFirstLastPara="1" rIns="91425" wrap="square" tIns="91425">
            <a:normAutofit lnSpcReduction="20000"/>
          </a:bodyPr>
          <a:lstStyle/>
          <a:p>
            <a:pPr indent="-336550" lvl="0" marL="457200" rtl="0" algn="l">
              <a:spcBef>
                <a:spcPts val="0"/>
              </a:spcBef>
              <a:spcAft>
                <a:spcPts val="0"/>
              </a:spcAft>
              <a:buSzPts val="1700"/>
              <a:buChar char="●"/>
            </a:pPr>
            <a:r>
              <a:rPr lang="en" sz="1700"/>
              <a:t>15 </a:t>
            </a:r>
            <a:r>
              <a:rPr lang="en" sz="1700"/>
              <a:t>Neighborhood </a:t>
            </a:r>
            <a:r>
              <a:rPr lang="en" sz="1700"/>
              <a:t>WhatsApp groups for fast and focused communication among residents</a:t>
            </a:r>
            <a:endParaRPr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lang="en" sz="1700"/>
              <a:t>WhatsApp groups managed by select volunteers (Captains) who ensure membership and management</a:t>
            </a:r>
            <a:endParaRPr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lang="en" sz="1700"/>
              <a:t>All WhatsApp group part of the Woodbrige WhatsApp ‘Community’</a:t>
            </a:r>
            <a:endParaRPr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lang="en" sz="1700"/>
              <a:t>https://www.google.com/maps/d/edit?mid=1Dzw27tC4CFOGTH1PJWEux4JH6oYfZ4yY&amp;usp=sharing</a:t>
            </a:r>
            <a:endParaRPr sz="1700"/>
          </a:p>
          <a:p>
            <a:pPr indent="0" lvl="0" marL="0" rtl="0" algn="l">
              <a:spcBef>
                <a:spcPts val="0"/>
              </a:spcBef>
              <a:spcAft>
                <a:spcPts val="0"/>
              </a:spcAft>
              <a:buNone/>
            </a:pPr>
            <a:r>
              <a:t/>
            </a:r>
            <a:endParaRPr/>
          </a:p>
        </p:txBody>
      </p:sp>
      <p:pic>
        <p:nvPicPr>
          <p:cNvPr id="202" name="Google Shape;202;p24"/>
          <p:cNvPicPr preferRelativeResize="0"/>
          <p:nvPr/>
        </p:nvPicPr>
        <p:blipFill>
          <a:blip r:embed="rId3">
            <a:alphaModFix/>
          </a:blip>
          <a:stretch>
            <a:fillRect/>
          </a:stretch>
        </p:blipFill>
        <p:spPr>
          <a:xfrm>
            <a:off x="5154750" y="1720746"/>
            <a:ext cx="3684449" cy="46492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5"/>
          <p:cNvSpPr txBox="1"/>
          <p:nvPr>
            <p:ph type="ctrTitle"/>
          </p:nvPr>
        </p:nvSpPr>
        <p:spPr>
          <a:xfrm>
            <a:off x="572250" y="2122450"/>
            <a:ext cx="7999500" cy="1930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1" lang="en" sz="6840"/>
              <a:t>Community</a:t>
            </a:r>
            <a:endParaRPr b="1" sz="6840"/>
          </a:p>
          <a:p>
            <a:pPr indent="0" lvl="0" marL="0" rtl="0" algn="ctr">
              <a:lnSpc>
                <a:spcPct val="100000"/>
              </a:lnSpc>
              <a:spcBef>
                <a:spcPts val="0"/>
              </a:spcBef>
              <a:spcAft>
                <a:spcPts val="0"/>
              </a:spcAft>
              <a:buSzPts val="990"/>
              <a:buNone/>
            </a:pPr>
            <a:r>
              <a:rPr b="1" lang="en" sz="6840"/>
              <a:t>Updates</a:t>
            </a:r>
            <a:endParaRPr b="1" sz="684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6"/>
          <p:cNvSpPr txBox="1"/>
          <p:nvPr>
            <p:ph type="title"/>
          </p:nvPr>
        </p:nvSpPr>
        <p:spPr>
          <a:xfrm>
            <a:off x="819150" y="296021"/>
            <a:ext cx="7505700" cy="6843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000"/>
              <a:buFont typeface="Times New Roman"/>
              <a:buNone/>
            </a:pPr>
            <a:r>
              <a:rPr b="1" lang="en" sz="3200"/>
              <a:t>Flock Camera Update</a:t>
            </a:r>
            <a:endParaRPr b="1" sz="3200"/>
          </a:p>
        </p:txBody>
      </p:sp>
      <p:sp>
        <p:nvSpPr>
          <p:cNvPr id="213" name="Google Shape;213;p26"/>
          <p:cNvSpPr txBox="1"/>
          <p:nvPr>
            <p:ph idx="1" type="body"/>
          </p:nvPr>
        </p:nvSpPr>
        <p:spPr>
          <a:xfrm>
            <a:off x="819150" y="1092775"/>
            <a:ext cx="7505700" cy="1407300"/>
          </a:xfrm>
          <a:prstGeom prst="rect">
            <a:avLst/>
          </a:prstGeom>
          <a:noFill/>
          <a:ln>
            <a:noFill/>
          </a:ln>
        </p:spPr>
        <p:txBody>
          <a:bodyPr anchorCtr="0" anchor="t" bIns="45700" lIns="91425" spcFirstLastPara="1" rIns="91425" wrap="square" tIns="45700">
            <a:normAutofit/>
          </a:bodyPr>
          <a:lstStyle/>
          <a:p>
            <a:pPr indent="-457200" lvl="0" marL="469900" marR="0" rtl="0" algn="l">
              <a:lnSpc>
                <a:spcPct val="95000"/>
              </a:lnSpc>
              <a:spcBef>
                <a:spcPts val="640"/>
              </a:spcBef>
              <a:spcAft>
                <a:spcPts val="0"/>
              </a:spcAft>
              <a:buClr>
                <a:srgbClr val="000000"/>
              </a:buClr>
              <a:buSzPts val="2600"/>
              <a:buFont typeface="Calibri"/>
              <a:buChar char="●"/>
            </a:pPr>
            <a:r>
              <a:rPr lang="en" sz="2600">
                <a:solidFill>
                  <a:srgbClr val="000000"/>
                </a:solidFill>
              </a:rPr>
              <a:t>Status</a:t>
            </a:r>
            <a:endParaRPr sz="2600">
              <a:solidFill>
                <a:srgbClr val="000000"/>
              </a:solidFill>
            </a:endParaRPr>
          </a:p>
          <a:p>
            <a:pPr indent="-457200" lvl="0" marL="469900" marR="0" rtl="0" algn="l">
              <a:lnSpc>
                <a:spcPct val="95000"/>
              </a:lnSpc>
              <a:spcBef>
                <a:spcPts val="640"/>
              </a:spcBef>
              <a:spcAft>
                <a:spcPts val="0"/>
              </a:spcAft>
              <a:buClr>
                <a:srgbClr val="000000"/>
              </a:buClr>
              <a:buSzPts val="2600"/>
              <a:buChar char="●"/>
            </a:pPr>
            <a:r>
              <a:rPr lang="en" sz="2600">
                <a:solidFill>
                  <a:srgbClr val="000000"/>
                </a:solidFill>
              </a:rPr>
              <a:t>Legal &amp; Political Impacts</a:t>
            </a:r>
            <a:endParaRPr sz="2600">
              <a:solidFill>
                <a:srgbClr val="000000"/>
              </a:solidFill>
            </a:endParaRPr>
          </a:p>
          <a:p>
            <a:pPr indent="-457200" lvl="0" marL="469900" marR="0" rtl="0" algn="l">
              <a:lnSpc>
                <a:spcPct val="95000"/>
              </a:lnSpc>
              <a:spcBef>
                <a:spcPts val="640"/>
              </a:spcBef>
              <a:spcAft>
                <a:spcPts val="0"/>
              </a:spcAft>
              <a:buClr>
                <a:srgbClr val="000000"/>
              </a:buClr>
              <a:buSzPts val="2600"/>
              <a:buChar char="●"/>
            </a:pPr>
            <a:r>
              <a:rPr lang="en" sz="2600">
                <a:solidFill>
                  <a:srgbClr val="000000"/>
                </a:solidFill>
              </a:rPr>
              <a:t>Steps Moving forward.</a:t>
            </a:r>
            <a:endParaRPr sz="2600">
              <a:solidFill>
                <a:srgbClr val="000000"/>
              </a:solidFill>
            </a:endParaRPr>
          </a:p>
        </p:txBody>
      </p:sp>
      <p:sp>
        <p:nvSpPr>
          <p:cNvPr id="214" name="Google Shape;214;p26"/>
          <p:cNvSpPr txBox="1"/>
          <p:nvPr/>
        </p:nvSpPr>
        <p:spPr>
          <a:xfrm>
            <a:off x="819150" y="2500075"/>
            <a:ext cx="7674300" cy="366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300">
                <a:solidFill>
                  <a:srgbClr val="222222"/>
                </a:solidFill>
                <a:highlight>
                  <a:srgbClr val="FFFFFF"/>
                </a:highlight>
              </a:rPr>
              <a:t>Current Status:</a:t>
            </a:r>
            <a:r>
              <a:rPr lang="en" sz="1300">
                <a:solidFill>
                  <a:srgbClr val="222222"/>
                </a:solidFill>
                <a:highlight>
                  <a:srgbClr val="FFFFFF"/>
                </a:highlight>
              </a:rPr>
              <a:t> The camera program remains suspended.</a:t>
            </a:r>
            <a:endParaRPr sz="1300">
              <a:solidFill>
                <a:srgbClr val="222222"/>
              </a:solidFill>
              <a:highlight>
                <a:srgbClr val="FFFFFF"/>
              </a:highlight>
            </a:endParaRPr>
          </a:p>
          <a:p>
            <a:pPr indent="0" lvl="0" marL="0" rtl="0" algn="l">
              <a:lnSpc>
                <a:spcPct val="115000"/>
              </a:lnSpc>
              <a:spcBef>
                <a:spcPts val="0"/>
              </a:spcBef>
              <a:spcAft>
                <a:spcPts val="0"/>
              </a:spcAft>
              <a:buNone/>
            </a:pPr>
            <a:r>
              <a:rPr b="1" lang="en" sz="1300">
                <a:solidFill>
                  <a:srgbClr val="222222"/>
                </a:solidFill>
                <a:highlight>
                  <a:srgbClr val="FFFFFF"/>
                </a:highlight>
              </a:rPr>
              <a:t>Strategic Opportunity:</a:t>
            </a:r>
            <a:r>
              <a:rPr lang="en" sz="1300">
                <a:solidFill>
                  <a:srgbClr val="222222"/>
                </a:solidFill>
                <a:highlight>
                  <a:srgbClr val="FFFFFF"/>
                </a:highlight>
              </a:rPr>
              <a:t> The upcoming Committee meeting presents our next window to restore this to the active agenda. However, there's a developing dynamic we need to leverage: Council appears to be positioning this decision around the outcome of the ALPR bill in this legislative session.</a:t>
            </a:r>
            <a:endParaRPr sz="1300">
              <a:solidFill>
                <a:srgbClr val="222222"/>
              </a:solidFill>
              <a:highlight>
                <a:srgbClr val="FFFFFF"/>
              </a:highlight>
            </a:endParaRPr>
          </a:p>
          <a:p>
            <a:pPr indent="0" lvl="0" marL="0" rtl="0" algn="l">
              <a:lnSpc>
                <a:spcPct val="115000"/>
              </a:lnSpc>
              <a:spcBef>
                <a:spcPts val="0"/>
              </a:spcBef>
              <a:spcAft>
                <a:spcPts val="0"/>
              </a:spcAft>
              <a:buNone/>
            </a:pPr>
            <a:r>
              <a:rPr b="1" lang="en" sz="1300">
                <a:solidFill>
                  <a:srgbClr val="222222"/>
                </a:solidFill>
                <a:highlight>
                  <a:srgbClr val="FFFFFF"/>
                </a:highlight>
              </a:rPr>
              <a:t>Critical Action Items:</a:t>
            </a:r>
            <a:endParaRPr b="1" sz="1300">
              <a:solidFill>
                <a:srgbClr val="222222"/>
              </a:solidFill>
              <a:highlight>
                <a:srgbClr val="FFFFFF"/>
              </a:highlight>
            </a:endParaRPr>
          </a:p>
          <a:p>
            <a:pPr indent="0" lvl="0" marL="171450" rtl="0" algn="l">
              <a:lnSpc>
                <a:spcPct val="115000"/>
              </a:lnSpc>
              <a:spcBef>
                <a:spcPts val="1000"/>
              </a:spcBef>
              <a:spcAft>
                <a:spcPts val="0"/>
              </a:spcAft>
              <a:buNone/>
            </a:pPr>
            <a:r>
              <a:rPr b="1" lang="en" sz="1300">
                <a:solidFill>
                  <a:srgbClr val="222222"/>
                </a:solidFill>
                <a:highlight>
                  <a:srgbClr val="FFFFFF"/>
                </a:highlight>
              </a:rPr>
              <a:t>Mobilize Public Presence:</a:t>
            </a:r>
            <a:r>
              <a:rPr lang="en" sz="1300">
                <a:solidFill>
                  <a:srgbClr val="222222"/>
                </a:solidFill>
                <a:highlight>
                  <a:srgbClr val="FFFFFF"/>
                </a:highlight>
              </a:rPr>
              <a:t> </a:t>
            </a:r>
            <a:r>
              <a:rPr b="1" lang="en" sz="1300">
                <a:solidFill>
                  <a:srgbClr val="FF0000"/>
                </a:solidFill>
                <a:highlight>
                  <a:srgbClr val="FFFFFF"/>
                </a:highlight>
              </a:rPr>
              <a:t>We need voices beyond mine in the room. Council responds to constituent pressure, especially when it comes from multiple angles during public comment</a:t>
            </a:r>
            <a:r>
              <a:rPr lang="en" sz="1300">
                <a:solidFill>
                  <a:srgbClr val="222222"/>
                </a:solidFill>
                <a:highlight>
                  <a:srgbClr val="FFFFFF"/>
                </a:highlight>
              </a:rPr>
              <a:t>. </a:t>
            </a:r>
            <a:endParaRPr sz="1300">
              <a:solidFill>
                <a:srgbClr val="222222"/>
              </a:solidFill>
              <a:highlight>
                <a:srgbClr val="FFFFFF"/>
              </a:highlight>
            </a:endParaRPr>
          </a:p>
          <a:p>
            <a:pPr indent="-311150" lvl="1" marL="1054100" rtl="0" algn="l">
              <a:lnSpc>
                <a:spcPct val="115000"/>
              </a:lnSpc>
              <a:spcBef>
                <a:spcPts val="1000"/>
              </a:spcBef>
              <a:spcAft>
                <a:spcPts val="0"/>
              </a:spcAft>
              <a:buClr>
                <a:srgbClr val="222222"/>
              </a:buClr>
              <a:buSzPts val="1300"/>
              <a:buChar char="○"/>
            </a:pPr>
            <a:r>
              <a:rPr b="1" lang="en" sz="1300">
                <a:solidFill>
                  <a:srgbClr val="222222"/>
                </a:solidFill>
                <a:highlight>
                  <a:srgbClr val="FFFFFF"/>
                </a:highlight>
              </a:rPr>
              <a:t>In-person testimony at public comment (highest impact)</a:t>
            </a:r>
            <a:endParaRPr b="1" sz="1300">
              <a:solidFill>
                <a:srgbClr val="222222"/>
              </a:solidFill>
              <a:highlight>
                <a:srgbClr val="FFFFFF"/>
              </a:highlight>
            </a:endParaRPr>
          </a:p>
          <a:p>
            <a:pPr indent="-311150" lvl="1" marL="1054100" rtl="0" algn="l">
              <a:lnSpc>
                <a:spcPct val="115000"/>
              </a:lnSpc>
              <a:spcBef>
                <a:spcPts val="0"/>
              </a:spcBef>
              <a:spcAft>
                <a:spcPts val="0"/>
              </a:spcAft>
              <a:buClr>
                <a:srgbClr val="222222"/>
              </a:buClr>
              <a:buSzPts val="1300"/>
              <a:buChar char="○"/>
            </a:pPr>
            <a:r>
              <a:rPr b="1" lang="en" sz="1300">
                <a:solidFill>
                  <a:srgbClr val="222222"/>
                </a:solidFill>
                <a:highlight>
                  <a:srgbClr val="FFFFFF"/>
                </a:highlight>
              </a:rPr>
              <a:t>Direct emails to </a:t>
            </a:r>
            <a:r>
              <a:rPr b="1" lang="en" sz="1300">
                <a:solidFill>
                  <a:srgbClr val="1155CC"/>
                </a:solidFill>
                <a:highlight>
                  <a:srgbClr val="FFFFFF"/>
                </a:highlight>
              </a:rPr>
              <a:t>mayorcouncil@redmond.gov</a:t>
            </a:r>
            <a:r>
              <a:rPr b="1" lang="en" sz="1300">
                <a:solidFill>
                  <a:srgbClr val="222222"/>
                </a:solidFill>
                <a:highlight>
                  <a:srgbClr val="FFFFFF"/>
                </a:highlight>
              </a:rPr>
              <a:t> (documents public support)</a:t>
            </a:r>
            <a:endParaRPr b="1" sz="1300">
              <a:solidFill>
                <a:srgbClr val="222222"/>
              </a:solidFill>
              <a:highlight>
                <a:srgbClr val="FFFFFF"/>
              </a:highlight>
            </a:endParaRPr>
          </a:p>
          <a:p>
            <a:pPr indent="-311150" lvl="1" marL="1054100" rtl="0" algn="l">
              <a:lnSpc>
                <a:spcPct val="115000"/>
              </a:lnSpc>
              <a:spcBef>
                <a:spcPts val="0"/>
              </a:spcBef>
              <a:spcAft>
                <a:spcPts val="0"/>
              </a:spcAft>
              <a:buClr>
                <a:srgbClr val="222222"/>
              </a:buClr>
              <a:buSzPts val="1300"/>
              <a:buChar char="○"/>
            </a:pPr>
            <a:r>
              <a:rPr lang="en" sz="1300">
                <a:solidFill>
                  <a:srgbClr val="222222"/>
                </a:solidFill>
                <a:highlight>
                  <a:srgbClr val="FFFFFF"/>
                </a:highlight>
              </a:rPr>
              <a:t>Direct constituent outreach to our newest members</a:t>
            </a:r>
            <a:endParaRPr sz="1300">
              <a:solidFill>
                <a:srgbClr val="222222"/>
              </a:solidFill>
              <a:highlight>
                <a:srgbClr val="FFFFFF"/>
              </a:highlight>
            </a:endParaRPr>
          </a:p>
          <a:p>
            <a:pPr indent="-311150" lvl="1" marL="1054100" rtl="0" algn="l">
              <a:lnSpc>
                <a:spcPct val="115000"/>
              </a:lnSpc>
              <a:spcBef>
                <a:spcPts val="0"/>
              </a:spcBef>
              <a:spcAft>
                <a:spcPts val="0"/>
              </a:spcAft>
              <a:buClr>
                <a:srgbClr val="222222"/>
              </a:buClr>
              <a:buSzPts val="1300"/>
              <a:buChar char="○"/>
            </a:pPr>
            <a:r>
              <a:rPr lang="en" sz="1300">
                <a:solidFill>
                  <a:srgbClr val="222222"/>
                </a:solidFill>
                <a:highlight>
                  <a:srgbClr val="FFFFFF"/>
                </a:highlight>
              </a:rPr>
              <a:t>Focus energy on Council members Vivek Prakriya and Menka Soni. As the newest members, they're still defining their positions and developing their governing philosophy</a:t>
            </a:r>
            <a:endParaRPr sz="1300">
              <a:solidFill>
                <a:srgbClr val="222222"/>
              </a:solidFill>
              <a:highlight>
                <a:srgbClr val="FFFFFF"/>
              </a:highlight>
            </a:endParaRPr>
          </a:p>
          <a:p>
            <a:pPr indent="0" lvl="0" marL="0" rtl="0" algn="l">
              <a:lnSpc>
                <a:spcPct val="115000"/>
              </a:lnSpc>
              <a:spcBef>
                <a:spcPts val="0"/>
              </a:spcBef>
              <a:spcAft>
                <a:spcPts val="0"/>
              </a:spcAft>
              <a:buNone/>
            </a:pPr>
            <a:r>
              <a:rPr lang="en" sz="1300">
                <a:solidFill>
                  <a:srgbClr val="222222"/>
                </a:solidFill>
                <a:highlight>
                  <a:srgbClr val="FFFFFF"/>
                </a:highlight>
              </a:rPr>
              <a:t>Legislative waiting games can become indefinite delays. Demonstrated public support now creates political pressure for the Council to act decisively based on the voices of Redmond residents rather than deferring to Olympia.</a:t>
            </a:r>
            <a:endParaRPr sz="1300">
              <a:solidFill>
                <a:srgbClr val="222222"/>
              </a:solidFill>
              <a:highlight>
                <a:srgbClr val="FFFFFF"/>
              </a:highlight>
            </a:endParaRPr>
          </a:p>
          <a:p>
            <a:pPr indent="0" lvl="0" marL="0" rtl="0" algn="l">
              <a:spcBef>
                <a:spcPts val="0"/>
              </a:spcBef>
              <a:spcAft>
                <a:spcPts val="0"/>
              </a:spcAft>
              <a:buNone/>
            </a:pPr>
            <a:r>
              <a:t/>
            </a:r>
            <a:endParaRPr sz="1500">
              <a:solidFill>
                <a:schemeClr val="dk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7"/>
          <p:cNvSpPr txBox="1"/>
          <p:nvPr>
            <p:ph type="title"/>
          </p:nvPr>
        </p:nvSpPr>
        <p:spPr>
          <a:xfrm>
            <a:off x="819150" y="501771"/>
            <a:ext cx="7505700" cy="6843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000"/>
              <a:buFont typeface="Times New Roman"/>
              <a:buNone/>
            </a:pPr>
            <a:r>
              <a:rPr b="1" lang="en" sz="3800"/>
              <a:t>Ponds and </a:t>
            </a:r>
            <a:r>
              <a:rPr b="1" lang="en" sz="3800"/>
              <a:t>Fountains</a:t>
            </a:r>
            <a:endParaRPr b="1" sz="3800"/>
          </a:p>
        </p:txBody>
      </p:sp>
      <p:sp>
        <p:nvSpPr>
          <p:cNvPr id="220" name="Google Shape;220;p27"/>
          <p:cNvSpPr txBox="1"/>
          <p:nvPr>
            <p:ph idx="1" type="body"/>
          </p:nvPr>
        </p:nvSpPr>
        <p:spPr>
          <a:xfrm>
            <a:off x="819150" y="1419800"/>
            <a:ext cx="7505700" cy="4136100"/>
          </a:xfrm>
          <a:prstGeom prst="rect">
            <a:avLst/>
          </a:prstGeom>
          <a:noFill/>
          <a:ln>
            <a:noFill/>
          </a:ln>
        </p:spPr>
        <p:txBody>
          <a:bodyPr anchorCtr="0" anchor="t" bIns="45700" lIns="91425" spcFirstLastPara="1" rIns="91425" wrap="square" tIns="45700">
            <a:normAutofit/>
          </a:bodyPr>
          <a:lstStyle/>
          <a:p>
            <a:pPr indent="-469900" lvl="0" marL="469900" marR="0" rtl="0" algn="l">
              <a:lnSpc>
                <a:spcPct val="95000"/>
              </a:lnSpc>
              <a:spcBef>
                <a:spcPts val="640"/>
              </a:spcBef>
              <a:spcAft>
                <a:spcPts val="0"/>
              </a:spcAft>
              <a:buClr>
                <a:srgbClr val="000000"/>
              </a:buClr>
              <a:buSzPts val="2800"/>
              <a:buFont typeface="Calibri"/>
              <a:buChar char="●"/>
            </a:pPr>
            <a:r>
              <a:rPr lang="en" sz="2800">
                <a:solidFill>
                  <a:srgbClr val="000000"/>
                </a:solidFill>
              </a:rPr>
              <a:t>Ponds are a important and central part of our community.  They do require </a:t>
            </a:r>
            <a:r>
              <a:rPr lang="en" sz="2800">
                <a:solidFill>
                  <a:srgbClr val="000000"/>
                </a:solidFill>
              </a:rPr>
              <a:t>ongoing</a:t>
            </a:r>
            <a:r>
              <a:rPr lang="en" sz="2800">
                <a:solidFill>
                  <a:srgbClr val="000000"/>
                </a:solidFill>
              </a:rPr>
              <a:t> maintenance.</a:t>
            </a:r>
            <a:endParaRPr sz="2800">
              <a:solidFill>
                <a:srgbClr val="000000"/>
              </a:solidFill>
            </a:endParaRPr>
          </a:p>
          <a:p>
            <a:pPr indent="-469900" lvl="0" marL="469900" marR="0" rtl="0" algn="l">
              <a:lnSpc>
                <a:spcPct val="95000"/>
              </a:lnSpc>
              <a:spcBef>
                <a:spcPts val="640"/>
              </a:spcBef>
              <a:spcAft>
                <a:spcPts val="0"/>
              </a:spcAft>
              <a:buClr>
                <a:srgbClr val="000000"/>
              </a:buClr>
              <a:buSzPts val="2800"/>
              <a:buChar char="●"/>
            </a:pPr>
            <a:r>
              <a:rPr lang="en" sz="2800">
                <a:solidFill>
                  <a:srgbClr val="000000"/>
                </a:solidFill>
              </a:rPr>
              <a:t>Second pond does require some repairs to the fountain.</a:t>
            </a:r>
            <a:endParaRPr sz="2800">
              <a:solidFill>
                <a:srgbClr val="000000"/>
              </a:solidFill>
            </a:endParaRPr>
          </a:p>
          <a:p>
            <a:pPr indent="0" lvl="0" marL="457200" marR="0" rtl="0" algn="l">
              <a:lnSpc>
                <a:spcPct val="95000"/>
              </a:lnSpc>
              <a:spcBef>
                <a:spcPts val="640"/>
              </a:spcBef>
              <a:spcAft>
                <a:spcPts val="0"/>
              </a:spcAft>
              <a:buNone/>
            </a:pPr>
            <a:r>
              <a:t/>
            </a:r>
            <a:endParaRPr sz="28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8"/>
          <p:cNvSpPr txBox="1"/>
          <p:nvPr>
            <p:ph type="title"/>
          </p:nvPr>
        </p:nvSpPr>
        <p:spPr>
          <a:xfrm>
            <a:off x="819150" y="536046"/>
            <a:ext cx="7505700" cy="6843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000"/>
              <a:buFont typeface="Times New Roman"/>
              <a:buNone/>
            </a:pPr>
            <a:r>
              <a:rPr b="1" lang="en" sz="3800"/>
              <a:t>Beavers </a:t>
            </a:r>
            <a:r>
              <a:rPr b="1" lang="en" sz="2900"/>
              <a:t>(Our Neighbors in the pond)</a:t>
            </a:r>
            <a:endParaRPr b="1" sz="2900"/>
          </a:p>
        </p:txBody>
      </p:sp>
      <p:sp>
        <p:nvSpPr>
          <p:cNvPr id="226" name="Google Shape;226;p28"/>
          <p:cNvSpPr txBox="1"/>
          <p:nvPr>
            <p:ph idx="1" type="body"/>
          </p:nvPr>
        </p:nvSpPr>
        <p:spPr>
          <a:xfrm>
            <a:off x="819150" y="1316925"/>
            <a:ext cx="7505700" cy="4239000"/>
          </a:xfrm>
          <a:prstGeom prst="rect">
            <a:avLst/>
          </a:prstGeom>
          <a:noFill/>
          <a:ln>
            <a:noFill/>
          </a:ln>
        </p:spPr>
        <p:txBody>
          <a:bodyPr anchorCtr="0" anchor="t" bIns="45700" lIns="91425" spcFirstLastPara="1" rIns="91425" wrap="square" tIns="45700">
            <a:normAutofit/>
          </a:bodyPr>
          <a:lstStyle/>
          <a:p>
            <a:pPr indent="-469900" lvl="0" marL="469900" marR="0" rtl="0" algn="l">
              <a:lnSpc>
                <a:spcPct val="95000"/>
              </a:lnSpc>
              <a:spcBef>
                <a:spcPts val="640"/>
              </a:spcBef>
              <a:spcAft>
                <a:spcPts val="0"/>
              </a:spcAft>
              <a:buClr>
                <a:srgbClr val="000000"/>
              </a:buClr>
              <a:buSzPts val="2800"/>
              <a:buChar char="●"/>
            </a:pPr>
            <a:r>
              <a:rPr lang="en" sz="2800">
                <a:solidFill>
                  <a:srgbClr val="000000"/>
                </a:solidFill>
              </a:rPr>
              <a:t>We have between 4 and 6 beavers.</a:t>
            </a:r>
            <a:endParaRPr sz="2800">
              <a:solidFill>
                <a:srgbClr val="000000"/>
              </a:solidFill>
            </a:endParaRPr>
          </a:p>
          <a:p>
            <a:pPr indent="-469900" lvl="0" marL="469900" marR="0" rtl="0" algn="l">
              <a:lnSpc>
                <a:spcPct val="95000"/>
              </a:lnSpc>
              <a:spcBef>
                <a:spcPts val="640"/>
              </a:spcBef>
              <a:spcAft>
                <a:spcPts val="0"/>
              </a:spcAft>
              <a:buClr>
                <a:srgbClr val="000000"/>
              </a:buClr>
              <a:buSzPts val="2800"/>
              <a:buChar char="●"/>
            </a:pPr>
            <a:r>
              <a:rPr lang="en" sz="2800">
                <a:solidFill>
                  <a:srgbClr val="000000"/>
                </a:solidFill>
              </a:rPr>
              <a:t>Meeting with </a:t>
            </a:r>
            <a:r>
              <a:rPr lang="en" sz="2800">
                <a:solidFill>
                  <a:srgbClr val="000000"/>
                </a:solidFill>
              </a:rPr>
              <a:t>Biologists</a:t>
            </a:r>
            <a:r>
              <a:rPr lang="en" sz="2800">
                <a:solidFill>
                  <a:srgbClr val="000000"/>
                </a:solidFill>
              </a:rPr>
              <a:t>.  </a:t>
            </a:r>
            <a:r>
              <a:rPr lang="en" sz="2800" u="sng">
                <a:solidFill>
                  <a:schemeClr val="hlink"/>
                </a:solidFill>
                <a:hlinkClick r:id="rId3"/>
              </a:rPr>
              <a:t>Notes &amp; More Info</a:t>
            </a:r>
            <a:endParaRPr sz="2800">
              <a:solidFill>
                <a:srgbClr val="000000"/>
              </a:solidFill>
            </a:endParaRPr>
          </a:p>
          <a:p>
            <a:pPr indent="-469900" lvl="0" marL="469900" marR="0" rtl="0" algn="l">
              <a:lnSpc>
                <a:spcPct val="95000"/>
              </a:lnSpc>
              <a:spcBef>
                <a:spcPts val="640"/>
              </a:spcBef>
              <a:spcAft>
                <a:spcPts val="0"/>
              </a:spcAft>
              <a:buClr>
                <a:srgbClr val="000000"/>
              </a:buClr>
              <a:buSzPts val="2800"/>
              <a:buChar char="●"/>
            </a:pPr>
            <a:r>
              <a:rPr lang="en" sz="2800">
                <a:solidFill>
                  <a:srgbClr val="000000"/>
                </a:solidFill>
              </a:rPr>
              <a:t>Protect our larger trees</a:t>
            </a:r>
            <a:endParaRPr sz="2800">
              <a:solidFill>
                <a:srgbClr val="000000"/>
              </a:solidFill>
            </a:endParaRPr>
          </a:p>
          <a:p>
            <a:pPr indent="-469900" lvl="0" marL="469900" marR="0" rtl="0" algn="l">
              <a:lnSpc>
                <a:spcPct val="95000"/>
              </a:lnSpc>
              <a:spcBef>
                <a:spcPts val="640"/>
              </a:spcBef>
              <a:spcAft>
                <a:spcPts val="0"/>
              </a:spcAft>
              <a:buClr>
                <a:srgbClr val="000000"/>
              </a:buClr>
              <a:buSzPts val="2800"/>
              <a:buChar char="●"/>
            </a:pPr>
            <a:r>
              <a:rPr lang="en" sz="2800">
                <a:solidFill>
                  <a:srgbClr val="000000"/>
                </a:solidFill>
              </a:rPr>
              <a:t>Re-location is not a good option. </a:t>
            </a:r>
            <a:endParaRPr sz="2800">
              <a:solidFill>
                <a:srgbClr val="000000"/>
              </a:solidFill>
            </a:endParaRPr>
          </a:p>
          <a:p>
            <a:pPr indent="-406400" lvl="1" marL="914400" marR="0" rtl="0" algn="l">
              <a:lnSpc>
                <a:spcPct val="95000"/>
              </a:lnSpc>
              <a:spcBef>
                <a:spcPts val="640"/>
              </a:spcBef>
              <a:spcAft>
                <a:spcPts val="0"/>
              </a:spcAft>
              <a:buClr>
                <a:srgbClr val="000000"/>
              </a:buClr>
              <a:buSzPts val="2800"/>
              <a:buChar char="○"/>
            </a:pPr>
            <a:r>
              <a:rPr lang="en" sz="2800">
                <a:solidFill>
                  <a:srgbClr val="000000"/>
                </a:solidFill>
              </a:rPr>
              <a:t>The habitat will likely attract other beavers</a:t>
            </a:r>
            <a:endParaRPr sz="2800">
              <a:solidFill>
                <a:srgbClr val="000000"/>
              </a:solidFill>
            </a:endParaRPr>
          </a:p>
          <a:p>
            <a:pPr indent="-469900" lvl="0" marL="469900" marR="0" rtl="0" algn="l">
              <a:lnSpc>
                <a:spcPct val="95000"/>
              </a:lnSpc>
              <a:spcBef>
                <a:spcPts val="640"/>
              </a:spcBef>
              <a:spcAft>
                <a:spcPts val="0"/>
              </a:spcAft>
              <a:buClr>
                <a:srgbClr val="000000"/>
              </a:buClr>
              <a:buSzPts val="2800"/>
              <a:buChar char="●"/>
            </a:pPr>
            <a:r>
              <a:rPr lang="en" sz="2800">
                <a:solidFill>
                  <a:srgbClr val="000000"/>
                </a:solidFill>
              </a:rPr>
              <a:t>Planting event.</a:t>
            </a:r>
            <a:endParaRPr sz="28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9"/>
          <p:cNvSpPr txBox="1"/>
          <p:nvPr>
            <p:ph type="ctrTitle"/>
          </p:nvPr>
        </p:nvSpPr>
        <p:spPr>
          <a:xfrm>
            <a:off x="572250" y="2122450"/>
            <a:ext cx="7999500" cy="1930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1" lang="en" sz="6840"/>
              <a:t>Call for Action</a:t>
            </a:r>
            <a:endParaRPr b="1" sz="684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0"/>
          <p:cNvSpPr txBox="1"/>
          <p:nvPr>
            <p:ph type="title"/>
          </p:nvPr>
        </p:nvSpPr>
        <p:spPr>
          <a:xfrm>
            <a:off x="819150" y="810371"/>
            <a:ext cx="7505700" cy="6843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000"/>
              <a:buFont typeface="Times New Roman"/>
              <a:buNone/>
            </a:pPr>
            <a:r>
              <a:rPr b="1" lang="en" sz="3200"/>
              <a:t>Are you looking to get more involved?</a:t>
            </a:r>
            <a:endParaRPr b="1" sz="3200"/>
          </a:p>
        </p:txBody>
      </p:sp>
      <p:sp>
        <p:nvSpPr>
          <p:cNvPr id="237" name="Google Shape;237;p30"/>
          <p:cNvSpPr txBox="1"/>
          <p:nvPr>
            <p:ph idx="1" type="body"/>
          </p:nvPr>
        </p:nvSpPr>
        <p:spPr>
          <a:xfrm>
            <a:off x="819150" y="1830000"/>
            <a:ext cx="7505700" cy="3726000"/>
          </a:xfrm>
          <a:prstGeom prst="rect">
            <a:avLst/>
          </a:prstGeom>
          <a:noFill/>
          <a:ln>
            <a:noFill/>
          </a:ln>
        </p:spPr>
        <p:txBody>
          <a:bodyPr anchorCtr="0" anchor="t" bIns="45700" lIns="91425" spcFirstLastPara="1" rIns="91425" wrap="square" tIns="45700">
            <a:normAutofit/>
          </a:bodyPr>
          <a:lstStyle/>
          <a:p>
            <a:pPr indent="-469900" lvl="0" marL="469900" marR="0" rtl="0" algn="l">
              <a:lnSpc>
                <a:spcPct val="95000"/>
              </a:lnSpc>
              <a:spcBef>
                <a:spcPts val="0"/>
              </a:spcBef>
              <a:spcAft>
                <a:spcPts val="0"/>
              </a:spcAft>
              <a:buClr>
                <a:srgbClr val="000000"/>
              </a:buClr>
              <a:buSzPts val="2800"/>
              <a:buFont typeface="Calibri"/>
              <a:buChar char="●"/>
            </a:pPr>
            <a:r>
              <a:rPr i="0" lang="en" sz="2800" u="none" cap="none" strike="noStrike">
                <a:solidFill>
                  <a:srgbClr val="000000"/>
                </a:solidFill>
              </a:rPr>
              <a:t>What are you passionate about? </a:t>
            </a:r>
            <a:endParaRPr sz="2800">
              <a:solidFill>
                <a:srgbClr val="000000"/>
              </a:solidFill>
            </a:endParaRPr>
          </a:p>
          <a:p>
            <a:pPr indent="-457200" lvl="1" marL="908050" marR="0" rtl="0" algn="l">
              <a:lnSpc>
                <a:spcPct val="95000"/>
              </a:lnSpc>
              <a:spcBef>
                <a:spcPts val="560"/>
              </a:spcBef>
              <a:spcAft>
                <a:spcPts val="0"/>
              </a:spcAft>
              <a:buClr>
                <a:srgbClr val="000000"/>
              </a:buClr>
              <a:buSzPts val="2400"/>
              <a:buFont typeface="Noto Sans Symbols"/>
              <a:buChar char="○"/>
            </a:pPr>
            <a:r>
              <a:rPr i="0" lang="en" sz="2400" u="none" cap="none" strike="noStrike">
                <a:solidFill>
                  <a:srgbClr val="000000"/>
                </a:solidFill>
              </a:rPr>
              <a:t>Parks, </a:t>
            </a:r>
            <a:r>
              <a:rPr lang="en" sz="2400">
                <a:solidFill>
                  <a:srgbClr val="000000"/>
                </a:solidFill>
              </a:rPr>
              <a:t>e</a:t>
            </a:r>
            <a:r>
              <a:rPr i="0" lang="en" sz="2400" u="none" cap="none" strike="noStrike">
                <a:solidFill>
                  <a:srgbClr val="000000"/>
                </a:solidFill>
              </a:rPr>
              <a:t>vents, </a:t>
            </a:r>
            <a:r>
              <a:rPr lang="en" sz="2400">
                <a:solidFill>
                  <a:srgbClr val="000000"/>
                </a:solidFill>
              </a:rPr>
              <a:t>a</a:t>
            </a:r>
            <a:r>
              <a:rPr i="0" lang="en" sz="2400" u="none" cap="none" strike="noStrike">
                <a:solidFill>
                  <a:srgbClr val="000000"/>
                </a:solidFill>
              </a:rPr>
              <a:t>dministrati</a:t>
            </a:r>
            <a:r>
              <a:rPr lang="en" sz="2400">
                <a:solidFill>
                  <a:srgbClr val="000000"/>
                </a:solidFill>
              </a:rPr>
              <a:t>on</a:t>
            </a:r>
            <a:r>
              <a:rPr i="0" lang="en" sz="2400" u="none" cap="none" strike="noStrike">
                <a:solidFill>
                  <a:srgbClr val="000000"/>
                </a:solidFill>
              </a:rPr>
              <a:t>, </a:t>
            </a:r>
            <a:r>
              <a:rPr lang="en" sz="2400">
                <a:solidFill>
                  <a:srgbClr val="000000"/>
                </a:solidFill>
              </a:rPr>
              <a:t>s</a:t>
            </a:r>
            <a:r>
              <a:rPr i="0" lang="en" sz="2400" u="none" cap="none" strike="noStrike">
                <a:solidFill>
                  <a:srgbClr val="000000"/>
                </a:solidFill>
              </a:rPr>
              <a:t>ocial events, </a:t>
            </a:r>
            <a:r>
              <a:rPr lang="en" sz="2400">
                <a:solidFill>
                  <a:srgbClr val="000000"/>
                </a:solidFill>
              </a:rPr>
              <a:t>safety, security, landscaping, etc.</a:t>
            </a:r>
            <a:endParaRPr sz="2400">
              <a:solidFill>
                <a:srgbClr val="000000"/>
              </a:solidFill>
            </a:endParaRPr>
          </a:p>
          <a:p>
            <a:pPr indent="-469900" lvl="0" marL="469900" marR="0" rtl="0" algn="l">
              <a:lnSpc>
                <a:spcPct val="95000"/>
              </a:lnSpc>
              <a:spcBef>
                <a:spcPts val="640"/>
              </a:spcBef>
              <a:spcAft>
                <a:spcPts val="0"/>
              </a:spcAft>
              <a:buClr>
                <a:srgbClr val="000000"/>
              </a:buClr>
              <a:buSzPts val="2800"/>
              <a:buFont typeface="Calibri"/>
              <a:buChar char="●"/>
            </a:pPr>
            <a:r>
              <a:rPr lang="en" sz="2800">
                <a:solidFill>
                  <a:srgbClr val="000000"/>
                </a:solidFill>
              </a:rPr>
              <a:t>This is y</a:t>
            </a:r>
            <a:r>
              <a:rPr i="0" lang="en" sz="2800" u="none" cap="none" strike="noStrike">
                <a:solidFill>
                  <a:srgbClr val="000000"/>
                </a:solidFill>
              </a:rPr>
              <a:t>our chance to make a difference in </a:t>
            </a:r>
            <a:r>
              <a:rPr lang="en" sz="2800">
                <a:solidFill>
                  <a:srgbClr val="000000"/>
                </a:solidFill>
              </a:rPr>
              <a:t>your community</a:t>
            </a:r>
            <a:r>
              <a:rPr i="0" lang="en" sz="2800" u="none" cap="none" strike="noStrike">
                <a:solidFill>
                  <a:srgbClr val="000000"/>
                </a:solidFill>
              </a:rPr>
              <a:t>!</a:t>
            </a:r>
            <a:endParaRPr sz="2800">
              <a:solidFill>
                <a:srgbClr val="000000"/>
              </a:solidFill>
            </a:endParaRPr>
          </a:p>
          <a:p>
            <a:pPr indent="-469900" lvl="0" marL="469900" marR="0" rtl="0" algn="l">
              <a:lnSpc>
                <a:spcPct val="95000"/>
              </a:lnSpc>
              <a:spcBef>
                <a:spcPts val="640"/>
              </a:spcBef>
              <a:spcAft>
                <a:spcPts val="0"/>
              </a:spcAft>
              <a:buClr>
                <a:srgbClr val="000000"/>
              </a:buClr>
              <a:buSzPts val="2800"/>
              <a:buFont typeface="Calibri"/>
              <a:buChar char="●"/>
            </a:pPr>
            <a:r>
              <a:rPr i="0" lang="en" sz="2800" u="none" cap="none" strike="noStrike">
                <a:solidFill>
                  <a:srgbClr val="000000"/>
                </a:solidFill>
              </a:rPr>
              <a:t>Influe</a:t>
            </a:r>
            <a:r>
              <a:rPr lang="en" sz="2800">
                <a:solidFill>
                  <a:srgbClr val="000000"/>
                </a:solidFill>
              </a:rPr>
              <a:t>nce</a:t>
            </a:r>
            <a:r>
              <a:rPr i="0" lang="en" sz="2800" u="none" cap="none" strike="noStrike">
                <a:solidFill>
                  <a:srgbClr val="000000"/>
                </a:solidFill>
              </a:rPr>
              <a:t> decisions </a:t>
            </a:r>
            <a:r>
              <a:rPr lang="en" sz="2800">
                <a:solidFill>
                  <a:srgbClr val="000000"/>
                </a:solidFill>
              </a:rPr>
              <a:t>made by the board</a:t>
            </a:r>
            <a:endParaRPr i="0" sz="2800" u="none" cap="none" strike="noStrike">
              <a:solidFill>
                <a:srgbClr val="000000"/>
              </a:solidFill>
            </a:endParaRPr>
          </a:p>
          <a:p>
            <a:pPr indent="-469900" lvl="0" marL="469900" marR="0" rtl="0" algn="l">
              <a:lnSpc>
                <a:spcPct val="95000"/>
              </a:lnSpc>
              <a:spcBef>
                <a:spcPts val="640"/>
              </a:spcBef>
              <a:spcAft>
                <a:spcPts val="0"/>
              </a:spcAft>
              <a:buClr>
                <a:srgbClr val="000000"/>
              </a:buClr>
              <a:buSzPts val="2800"/>
              <a:buFont typeface="Calibri"/>
              <a:buChar char="●"/>
            </a:pPr>
            <a:r>
              <a:rPr lang="en" sz="2800">
                <a:solidFill>
                  <a:srgbClr val="000000"/>
                </a:solidFill>
              </a:rPr>
              <a:t>Join us!</a:t>
            </a:r>
            <a:endParaRPr sz="28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1"/>
          <p:cNvSpPr txBox="1"/>
          <p:nvPr>
            <p:ph type="title"/>
          </p:nvPr>
        </p:nvSpPr>
        <p:spPr>
          <a:xfrm>
            <a:off x="819150" y="1127472"/>
            <a:ext cx="7505700" cy="774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b="1" lang="en" sz="3400"/>
              <a:t>Committees: volunteers needed</a:t>
            </a:r>
            <a:endParaRPr b="1" sz="3400"/>
          </a:p>
        </p:txBody>
      </p:sp>
      <p:sp>
        <p:nvSpPr>
          <p:cNvPr id="243" name="Google Shape;243;p31"/>
          <p:cNvSpPr txBox="1"/>
          <p:nvPr>
            <p:ph idx="1" type="body"/>
          </p:nvPr>
        </p:nvSpPr>
        <p:spPr>
          <a:xfrm>
            <a:off x="819150" y="2056500"/>
            <a:ext cx="7505700" cy="3861900"/>
          </a:xfrm>
          <a:prstGeom prst="rect">
            <a:avLst/>
          </a:prstGeom>
          <a:noFill/>
          <a:ln>
            <a:noFill/>
          </a:ln>
        </p:spPr>
        <p:txBody>
          <a:bodyPr anchorCtr="0" anchor="t" bIns="91425" lIns="91425" spcFirstLastPara="1" rIns="91425" wrap="square" tIns="91425">
            <a:normAutofit lnSpcReduction="20000"/>
          </a:bodyPr>
          <a:lstStyle/>
          <a:p>
            <a:pPr indent="-184150" lvl="0" marL="0" rtl="0" algn="l">
              <a:lnSpc>
                <a:spcPct val="115000"/>
              </a:lnSpc>
              <a:spcBef>
                <a:spcPts val="0"/>
              </a:spcBef>
              <a:spcAft>
                <a:spcPts val="0"/>
              </a:spcAft>
              <a:buClr>
                <a:srgbClr val="000000"/>
              </a:buClr>
              <a:buSzPts val="2900"/>
              <a:buChar char="●"/>
            </a:pPr>
            <a:r>
              <a:rPr lang="en" sz="2900">
                <a:solidFill>
                  <a:srgbClr val="000000"/>
                </a:solidFill>
              </a:rPr>
              <a:t>Pond and Fountain maintenance committee</a:t>
            </a:r>
            <a:endParaRPr sz="2900">
              <a:solidFill>
                <a:srgbClr val="000000"/>
              </a:solidFill>
            </a:endParaRPr>
          </a:p>
          <a:p>
            <a:pPr indent="-184150" lvl="0" marL="0" rtl="0" algn="l">
              <a:lnSpc>
                <a:spcPct val="115000"/>
              </a:lnSpc>
              <a:spcBef>
                <a:spcPts val="0"/>
              </a:spcBef>
              <a:spcAft>
                <a:spcPts val="0"/>
              </a:spcAft>
              <a:buClr>
                <a:srgbClr val="000000"/>
              </a:buClr>
              <a:buSzPts val="2900"/>
              <a:buChar char="●"/>
            </a:pPr>
            <a:r>
              <a:rPr lang="en" sz="2900">
                <a:solidFill>
                  <a:srgbClr val="000000"/>
                </a:solidFill>
              </a:rPr>
              <a:t>Landscaping committee</a:t>
            </a:r>
            <a:endParaRPr sz="2900">
              <a:solidFill>
                <a:srgbClr val="000000"/>
              </a:solidFill>
            </a:endParaRPr>
          </a:p>
          <a:p>
            <a:pPr indent="-184150" lvl="0" marL="0" rtl="0" algn="l">
              <a:lnSpc>
                <a:spcPct val="115000"/>
              </a:lnSpc>
              <a:spcBef>
                <a:spcPts val="0"/>
              </a:spcBef>
              <a:spcAft>
                <a:spcPts val="0"/>
              </a:spcAft>
              <a:buClr>
                <a:srgbClr val="000000"/>
              </a:buClr>
              <a:buSzPts val="2900"/>
              <a:buChar char="●"/>
            </a:pPr>
            <a:r>
              <a:rPr lang="en" sz="2900">
                <a:solidFill>
                  <a:srgbClr val="000000"/>
                </a:solidFill>
              </a:rPr>
              <a:t>Architectural committee</a:t>
            </a:r>
            <a:endParaRPr sz="2900">
              <a:solidFill>
                <a:srgbClr val="000000"/>
              </a:solidFill>
            </a:endParaRPr>
          </a:p>
          <a:p>
            <a:pPr indent="-184150" lvl="0" marL="0" rtl="0" algn="l">
              <a:lnSpc>
                <a:spcPct val="115000"/>
              </a:lnSpc>
              <a:spcBef>
                <a:spcPts val="0"/>
              </a:spcBef>
              <a:spcAft>
                <a:spcPts val="0"/>
              </a:spcAft>
              <a:buClr>
                <a:srgbClr val="000000"/>
              </a:buClr>
              <a:buSzPts val="2900"/>
              <a:buChar char="●"/>
            </a:pPr>
            <a:r>
              <a:rPr lang="en" sz="2900">
                <a:solidFill>
                  <a:srgbClr val="000000"/>
                </a:solidFill>
              </a:rPr>
              <a:t>Enforcement committee</a:t>
            </a:r>
            <a:endParaRPr sz="2900">
              <a:solidFill>
                <a:srgbClr val="000000"/>
              </a:solidFill>
            </a:endParaRPr>
          </a:p>
          <a:p>
            <a:pPr indent="-184150" lvl="0" marL="0" rtl="0" algn="l">
              <a:lnSpc>
                <a:spcPct val="115000"/>
              </a:lnSpc>
              <a:spcBef>
                <a:spcPts val="0"/>
              </a:spcBef>
              <a:spcAft>
                <a:spcPts val="0"/>
              </a:spcAft>
              <a:buClr>
                <a:srgbClr val="000000"/>
              </a:buClr>
              <a:buSzPts val="2900"/>
              <a:buChar char="●"/>
            </a:pPr>
            <a:r>
              <a:rPr lang="en" sz="2900">
                <a:solidFill>
                  <a:srgbClr val="000000"/>
                </a:solidFill>
              </a:rPr>
              <a:t>Financial committee</a:t>
            </a:r>
            <a:endParaRPr sz="2900">
              <a:solidFill>
                <a:srgbClr val="000000"/>
              </a:solidFill>
            </a:endParaRPr>
          </a:p>
          <a:p>
            <a:pPr indent="-184150" lvl="0" marL="0" rtl="0" algn="l">
              <a:lnSpc>
                <a:spcPct val="115000"/>
              </a:lnSpc>
              <a:spcBef>
                <a:spcPts val="0"/>
              </a:spcBef>
              <a:spcAft>
                <a:spcPts val="0"/>
              </a:spcAft>
              <a:buClr>
                <a:srgbClr val="000000"/>
              </a:buClr>
              <a:buSzPts val="2900"/>
              <a:buChar char="●"/>
            </a:pPr>
            <a:r>
              <a:rPr lang="en" sz="2900">
                <a:solidFill>
                  <a:srgbClr val="000000"/>
                </a:solidFill>
              </a:rPr>
              <a:t>PR/ Events committee</a:t>
            </a:r>
            <a:endParaRPr sz="2900">
              <a:solidFill>
                <a:srgbClr val="000000"/>
              </a:solidFill>
            </a:endParaRPr>
          </a:p>
          <a:p>
            <a:pPr indent="-184150" lvl="0" marL="0" rtl="0" algn="l">
              <a:lnSpc>
                <a:spcPct val="115000"/>
              </a:lnSpc>
              <a:spcBef>
                <a:spcPts val="0"/>
              </a:spcBef>
              <a:spcAft>
                <a:spcPts val="0"/>
              </a:spcAft>
              <a:buClr>
                <a:srgbClr val="000000"/>
              </a:buClr>
              <a:buSzPts val="2900"/>
              <a:buChar char="●"/>
            </a:pPr>
            <a:r>
              <a:rPr lang="en" sz="2900">
                <a:solidFill>
                  <a:srgbClr val="000000"/>
                </a:solidFill>
              </a:rPr>
              <a:t>Sidewalk safety committee</a:t>
            </a:r>
            <a:endParaRPr sz="2900">
              <a:solidFill>
                <a:srgbClr val="000000"/>
              </a:solidFill>
            </a:endParaRPr>
          </a:p>
          <a:p>
            <a:pPr indent="-184150" lvl="0" marL="0" rtl="0" algn="l">
              <a:lnSpc>
                <a:spcPct val="115000"/>
              </a:lnSpc>
              <a:spcBef>
                <a:spcPts val="0"/>
              </a:spcBef>
              <a:spcAft>
                <a:spcPts val="0"/>
              </a:spcAft>
              <a:buClr>
                <a:srgbClr val="000000"/>
              </a:buClr>
              <a:buSzPts val="2900"/>
              <a:buChar char="●"/>
            </a:pPr>
            <a:r>
              <a:rPr lang="en" sz="2900">
                <a:solidFill>
                  <a:srgbClr val="000000"/>
                </a:solidFill>
              </a:rPr>
              <a:t>Neighborhood Watch Program</a:t>
            </a:r>
            <a:endParaRPr sz="29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2"/>
          <p:cNvSpPr txBox="1"/>
          <p:nvPr>
            <p:ph type="ctrTitle"/>
          </p:nvPr>
        </p:nvSpPr>
        <p:spPr>
          <a:xfrm>
            <a:off x="907500" y="2176800"/>
            <a:ext cx="7329000" cy="19308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dk2"/>
              </a:buClr>
              <a:buSzPts val="3800"/>
              <a:buFont typeface="Times New Roman"/>
              <a:buNone/>
            </a:pPr>
            <a:r>
              <a:rPr b="1" lang="en" sz="5600"/>
              <a:t>Open Floor…</a:t>
            </a:r>
            <a:endParaRPr b="1" sz="5600"/>
          </a:p>
          <a:p>
            <a:pPr indent="0" lvl="0" marL="0" marR="0" rtl="0" algn="ctr">
              <a:lnSpc>
                <a:spcPct val="100000"/>
              </a:lnSpc>
              <a:spcBef>
                <a:spcPts val="0"/>
              </a:spcBef>
              <a:spcAft>
                <a:spcPts val="0"/>
              </a:spcAft>
              <a:buClr>
                <a:schemeClr val="dk2"/>
              </a:buClr>
              <a:buSzPts val="3800"/>
              <a:buFont typeface="Times New Roman"/>
              <a:buNone/>
            </a:pPr>
            <a:r>
              <a:t/>
            </a:r>
            <a:endParaRPr b="1" sz="1900"/>
          </a:p>
          <a:p>
            <a:pPr indent="0" lvl="0" marL="0" marR="0" rtl="0" algn="ctr">
              <a:lnSpc>
                <a:spcPct val="100000"/>
              </a:lnSpc>
              <a:spcBef>
                <a:spcPts val="0"/>
              </a:spcBef>
              <a:spcAft>
                <a:spcPts val="0"/>
              </a:spcAft>
              <a:buClr>
                <a:schemeClr val="dk2"/>
              </a:buClr>
              <a:buSzPts val="3800"/>
              <a:buFont typeface="Times New Roman"/>
              <a:buNone/>
            </a:pPr>
            <a:r>
              <a:rPr b="1" lang="en" sz="3000"/>
              <a:t>Questions, Clarifications, Comments</a:t>
            </a:r>
            <a:r>
              <a:rPr b="1" lang="en" sz="3700"/>
              <a:t> </a:t>
            </a:r>
            <a:endParaRPr sz="3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5"/>
          <p:cNvSpPr txBox="1"/>
          <p:nvPr>
            <p:ph type="title"/>
          </p:nvPr>
        </p:nvSpPr>
        <p:spPr>
          <a:xfrm>
            <a:off x="819150" y="625100"/>
            <a:ext cx="6757800" cy="806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b="1" lang="en" sz="3500"/>
              <a:t>Agenda</a:t>
            </a:r>
            <a:endParaRPr b="1" sz="3500"/>
          </a:p>
        </p:txBody>
      </p:sp>
      <p:sp>
        <p:nvSpPr>
          <p:cNvPr id="145" name="Google Shape;145;p15"/>
          <p:cNvSpPr txBox="1"/>
          <p:nvPr>
            <p:ph idx="1" type="body"/>
          </p:nvPr>
        </p:nvSpPr>
        <p:spPr>
          <a:xfrm>
            <a:off x="819150" y="1552750"/>
            <a:ext cx="7663500" cy="4629600"/>
          </a:xfrm>
          <a:prstGeom prst="rect">
            <a:avLst/>
          </a:prstGeom>
          <a:noFill/>
          <a:ln>
            <a:noFill/>
          </a:ln>
        </p:spPr>
        <p:txBody>
          <a:bodyPr anchorCtr="0" anchor="t" bIns="91425" lIns="91425" spcFirstLastPara="1" rIns="91425" wrap="square" tIns="91425">
            <a:noAutofit/>
          </a:bodyPr>
          <a:lstStyle/>
          <a:p>
            <a:pPr indent="-450850" lvl="0" marL="457200" rtl="0" algn="l">
              <a:lnSpc>
                <a:spcPct val="115000"/>
              </a:lnSpc>
              <a:spcBef>
                <a:spcPts val="0"/>
              </a:spcBef>
              <a:spcAft>
                <a:spcPts val="0"/>
              </a:spcAft>
              <a:buSzPts val="3500"/>
              <a:buChar char="●"/>
            </a:pPr>
            <a:r>
              <a:rPr lang="en" sz="3500"/>
              <a:t>Introduction</a:t>
            </a:r>
            <a:endParaRPr sz="3500"/>
          </a:p>
          <a:p>
            <a:pPr indent="-450850" lvl="0" marL="457200" rtl="0" algn="l">
              <a:lnSpc>
                <a:spcPct val="115000"/>
              </a:lnSpc>
              <a:spcBef>
                <a:spcPts val="0"/>
              </a:spcBef>
              <a:spcAft>
                <a:spcPts val="0"/>
              </a:spcAft>
              <a:buSzPts val="3500"/>
              <a:buChar char="●"/>
            </a:pPr>
            <a:r>
              <a:rPr lang="en" sz="3500"/>
              <a:t>Financials</a:t>
            </a:r>
            <a:endParaRPr sz="3500"/>
          </a:p>
          <a:p>
            <a:pPr indent="-450850" lvl="0" marL="457200" rtl="0" algn="l">
              <a:lnSpc>
                <a:spcPct val="115000"/>
              </a:lnSpc>
              <a:spcBef>
                <a:spcPts val="0"/>
              </a:spcBef>
              <a:spcAft>
                <a:spcPts val="0"/>
              </a:spcAft>
              <a:buSzPts val="3500"/>
              <a:buChar char="●"/>
            </a:pPr>
            <a:r>
              <a:rPr lang="en" sz="3500"/>
              <a:t>Community Updates</a:t>
            </a:r>
            <a:endParaRPr sz="3500"/>
          </a:p>
          <a:p>
            <a:pPr indent="-450850" lvl="0" marL="457200" rtl="0" algn="l">
              <a:lnSpc>
                <a:spcPct val="115000"/>
              </a:lnSpc>
              <a:spcBef>
                <a:spcPts val="0"/>
              </a:spcBef>
              <a:spcAft>
                <a:spcPts val="0"/>
              </a:spcAft>
              <a:buSzPts val="3500"/>
              <a:buChar char="●"/>
            </a:pPr>
            <a:r>
              <a:rPr lang="en" sz="3500"/>
              <a:t>Call for Action</a:t>
            </a:r>
            <a:endParaRPr sz="3500"/>
          </a:p>
          <a:p>
            <a:pPr indent="-450850" lvl="0" marL="457200" rtl="0" algn="l">
              <a:lnSpc>
                <a:spcPct val="115000"/>
              </a:lnSpc>
              <a:spcBef>
                <a:spcPts val="0"/>
              </a:spcBef>
              <a:spcAft>
                <a:spcPts val="0"/>
              </a:spcAft>
              <a:buSzPts val="3500"/>
              <a:buChar char="●"/>
            </a:pPr>
            <a:r>
              <a:rPr lang="en" sz="3500"/>
              <a:t>Reminders</a:t>
            </a:r>
            <a:endParaRPr sz="3500"/>
          </a:p>
          <a:p>
            <a:pPr indent="-450850" lvl="0" marL="457200" rtl="0" algn="l">
              <a:lnSpc>
                <a:spcPct val="115000"/>
              </a:lnSpc>
              <a:spcBef>
                <a:spcPts val="0"/>
              </a:spcBef>
              <a:spcAft>
                <a:spcPts val="0"/>
              </a:spcAft>
              <a:buSzPts val="3500"/>
              <a:buChar char="●"/>
            </a:pPr>
            <a:r>
              <a:rPr lang="en" sz="3500"/>
              <a:t>Open Floor</a:t>
            </a:r>
            <a:endParaRPr sz="35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3"/>
          <p:cNvSpPr txBox="1"/>
          <p:nvPr>
            <p:ph type="title"/>
          </p:nvPr>
        </p:nvSpPr>
        <p:spPr>
          <a:xfrm>
            <a:off x="1393929" y="1734861"/>
            <a:ext cx="6366900" cy="33855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200"/>
              <a:buNone/>
            </a:pPr>
            <a:r>
              <a:rPr b="1" lang="en" sz="4900"/>
              <a:t>Reminders</a:t>
            </a:r>
            <a:endParaRPr b="1" sz="4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4"/>
          <p:cNvSpPr txBox="1"/>
          <p:nvPr>
            <p:ph type="title"/>
          </p:nvPr>
        </p:nvSpPr>
        <p:spPr>
          <a:xfrm>
            <a:off x="819150" y="1127472"/>
            <a:ext cx="7505700" cy="765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 sz="3300"/>
              <a:t>Garbage Cans Removal Enforcement</a:t>
            </a:r>
            <a:endParaRPr b="1" sz="3300"/>
          </a:p>
        </p:txBody>
      </p:sp>
      <p:sp>
        <p:nvSpPr>
          <p:cNvPr id="259" name="Google Shape;259;p34"/>
          <p:cNvSpPr txBox="1"/>
          <p:nvPr>
            <p:ph idx="1" type="body"/>
          </p:nvPr>
        </p:nvSpPr>
        <p:spPr>
          <a:xfrm>
            <a:off x="819150" y="2011200"/>
            <a:ext cx="7505700" cy="3907200"/>
          </a:xfrm>
          <a:prstGeom prst="rect">
            <a:avLst/>
          </a:prstGeom>
          <a:noFill/>
          <a:ln>
            <a:noFill/>
          </a:ln>
        </p:spPr>
        <p:txBody>
          <a:bodyPr anchorCtr="0" anchor="t" bIns="91425" lIns="91425" spcFirstLastPara="1" rIns="91425" wrap="square" tIns="91425">
            <a:normAutofit fontScale="92500" lnSpcReduction="20000"/>
          </a:bodyPr>
          <a:lstStyle/>
          <a:p>
            <a:pPr indent="-393065" lvl="0" marL="457200" rtl="0" algn="l">
              <a:lnSpc>
                <a:spcPct val="115000"/>
              </a:lnSpc>
              <a:spcBef>
                <a:spcPts val="560"/>
              </a:spcBef>
              <a:spcAft>
                <a:spcPts val="0"/>
              </a:spcAft>
              <a:buClr>
                <a:srgbClr val="000000"/>
              </a:buClr>
              <a:buSzPct val="100000"/>
              <a:buChar char="●"/>
            </a:pPr>
            <a:r>
              <a:rPr lang="en" sz="2800">
                <a:solidFill>
                  <a:srgbClr val="000000"/>
                </a:solidFill>
              </a:rPr>
              <a:t>Garbage pickup day is Wednesday</a:t>
            </a:r>
            <a:endParaRPr sz="2800">
              <a:solidFill>
                <a:srgbClr val="000000"/>
              </a:solidFill>
            </a:endParaRPr>
          </a:p>
          <a:p>
            <a:pPr indent="-393065" lvl="0" marL="457200" rtl="0" algn="l">
              <a:lnSpc>
                <a:spcPct val="115000"/>
              </a:lnSpc>
              <a:spcBef>
                <a:spcPts val="0"/>
              </a:spcBef>
              <a:spcAft>
                <a:spcPts val="0"/>
              </a:spcAft>
              <a:buClr>
                <a:srgbClr val="000000"/>
              </a:buClr>
              <a:buSzPct val="100000"/>
              <a:buChar char="●"/>
            </a:pPr>
            <a:r>
              <a:rPr lang="en" sz="2800">
                <a:solidFill>
                  <a:srgbClr val="000000"/>
                </a:solidFill>
              </a:rPr>
              <a:t>The garbage cans need to be put out no earlier than Tuesday</a:t>
            </a:r>
            <a:endParaRPr sz="2800">
              <a:solidFill>
                <a:srgbClr val="000000"/>
              </a:solidFill>
            </a:endParaRPr>
          </a:p>
          <a:p>
            <a:pPr indent="-393065" lvl="0" marL="457200" rtl="0" algn="l">
              <a:lnSpc>
                <a:spcPct val="115000"/>
              </a:lnSpc>
              <a:spcBef>
                <a:spcPts val="0"/>
              </a:spcBef>
              <a:spcAft>
                <a:spcPts val="0"/>
              </a:spcAft>
              <a:buClr>
                <a:srgbClr val="000000"/>
              </a:buClr>
              <a:buSzPct val="100000"/>
              <a:buChar char="●"/>
            </a:pPr>
            <a:r>
              <a:rPr lang="en" sz="2800">
                <a:solidFill>
                  <a:srgbClr val="000000"/>
                </a:solidFill>
              </a:rPr>
              <a:t>The garbage cans need to be removed by Thursday night</a:t>
            </a:r>
            <a:endParaRPr sz="2800">
              <a:solidFill>
                <a:srgbClr val="000000"/>
              </a:solidFill>
            </a:endParaRPr>
          </a:p>
          <a:p>
            <a:pPr indent="-393065" lvl="0" marL="457200" rtl="0" algn="l">
              <a:lnSpc>
                <a:spcPct val="115000"/>
              </a:lnSpc>
              <a:spcBef>
                <a:spcPts val="0"/>
              </a:spcBef>
              <a:spcAft>
                <a:spcPts val="0"/>
              </a:spcAft>
              <a:buClr>
                <a:srgbClr val="000000"/>
              </a:buClr>
              <a:buSzPct val="100000"/>
              <a:buChar char="●"/>
            </a:pPr>
            <a:r>
              <a:rPr lang="en" sz="2800">
                <a:solidFill>
                  <a:srgbClr val="000000"/>
                </a:solidFill>
              </a:rPr>
              <a:t>We are going to start giving out fines for garbage cans left on the street on Friday Morning</a:t>
            </a:r>
            <a:endParaRPr sz="2800">
              <a:solidFill>
                <a:srgbClr val="000000"/>
              </a:solidFill>
            </a:endParaRPr>
          </a:p>
          <a:p>
            <a:pPr indent="-393065" lvl="0" marL="457200" rtl="0" algn="l">
              <a:lnSpc>
                <a:spcPct val="115000"/>
              </a:lnSpc>
              <a:spcBef>
                <a:spcPts val="0"/>
              </a:spcBef>
              <a:spcAft>
                <a:spcPts val="0"/>
              </a:spcAft>
              <a:buClr>
                <a:srgbClr val="000000"/>
              </a:buClr>
              <a:buSzPct val="100000"/>
              <a:buChar char="●"/>
            </a:pPr>
            <a:r>
              <a:rPr lang="en" sz="2800">
                <a:solidFill>
                  <a:srgbClr val="000000"/>
                </a:solidFill>
              </a:rPr>
              <a:t>Warning will be issued and then $25 Fine will be imposed</a:t>
            </a:r>
            <a:endParaRPr sz="2800">
              <a:solidFill>
                <a:srgbClr val="000000"/>
              </a:solidFill>
            </a:endParaRPr>
          </a:p>
          <a:p>
            <a:pPr indent="0" lvl="0" marL="0" rtl="0" algn="l">
              <a:lnSpc>
                <a:spcPct val="115000"/>
              </a:lnSpc>
              <a:spcBef>
                <a:spcPts val="1200"/>
              </a:spcBef>
              <a:spcAft>
                <a:spcPts val="1200"/>
              </a:spcAft>
              <a:buSzPct val="108107"/>
              <a:buNone/>
            </a:pPr>
            <a:r>
              <a:t/>
            </a:r>
            <a:endParaRPr>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xEl>
                                              <p:pRg end="0" st="0"/>
                                            </p:txEl>
                                          </p:spTgt>
                                        </p:tgtEl>
                                        <p:attrNameLst>
                                          <p:attrName>style.visibility</p:attrName>
                                        </p:attrNameLst>
                                      </p:cBhvr>
                                      <p:to>
                                        <p:strVal val="visible"/>
                                      </p:to>
                                    </p:set>
                                    <p:animEffect filter="fade" transition="in">
                                      <p:cBhvr>
                                        <p:cTn dur="1000"/>
                                        <p:tgtEl>
                                          <p:spTgt spid="2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xEl>
                                              <p:pRg end="1" st="1"/>
                                            </p:txEl>
                                          </p:spTgt>
                                        </p:tgtEl>
                                        <p:attrNameLst>
                                          <p:attrName>style.visibility</p:attrName>
                                        </p:attrNameLst>
                                      </p:cBhvr>
                                      <p:to>
                                        <p:strVal val="visible"/>
                                      </p:to>
                                    </p:set>
                                    <p:animEffect filter="fade" transition="in">
                                      <p:cBhvr>
                                        <p:cTn dur="1000"/>
                                        <p:tgtEl>
                                          <p:spTgt spid="2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xEl>
                                              <p:pRg end="2" st="2"/>
                                            </p:txEl>
                                          </p:spTgt>
                                        </p:tgtEl>
                                        <p:attrNameLst>
                                          <p:attrName>style.visibility</p:attrName>
                                        </p:attrNameLst>
                                      </p:cBhvr>
                                      <p:to>
                                        <p:strVal val="visible"/>
                                      </p:to>
                                    </p:set>
                                    <p:animEffect filter="fade" transition="in">
                                      <p:cBhvr>
                                        <p:cTn dur="1000"/>
                                        <p:tgtEl>
                                          <p:spTgt spid="2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xEl>
                                              <p:pRg end="3" st="3"/>
                                            </p:txEl>
                                          </p:spTgt>
                                        </p:tgtEl>
                                        <p:attrNameLst>
                                          <p:attrName>style.visibility</p:attrName>
                                        </p:attrNameLst>
                                      </p:cBhvr>
                                      <p:to>
                                        <p:strVal val="visible"/>
                                      </p:to>
                                    </p:set>
                                    <p:animEffect filter="fade" transition="in">
                                      <p:cBhvr>
                                        <p:cTn dur="1000"/>
                                        <p:tgtEl>
                                          <p:spTgt spid="2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xEl>
                                              <p:pRg end="4" st="4"/>
                                            </p:txEl>
                                          </p:spTgt>
                                        </p:tgtEl>
                                        <p:attrNameLst>
                                          <p:attrName>style.visibility</p:attrName>
                                        </p:attrNameLst>
                                      </p:cBhvr>
                                      <p:to>
                                        <p:strVal val="visible"/>
                                      </p:to>
                                    </p:set>
                                    <p:animEffect filter="fade" transition="in">
                                      <p:cBhvr>
                                        <p:cTn dur="1000"/>
                                        <p:tgtEl>
                                          <p:spTgt spid="25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xEl>
                                              <p:pRg end="5" st="5"/>
                                            </p:txEl>
                                          </p:spTgt>
                                        </p:tgtEl>
                                        <p:attrNameLst>
                                          <p:attrName>style.visibility</p:attrName>
                                        </p:attrNameLst>
                                      </p:cBhvr>
                                      <p:to>
                                        <p:strVal val="visible"/>
                                      </p:to>
                                    </p:set>
                                    <p:animEffect filter="fade" transition="in">
                                      <p:cBhvr>
                                        <p:cTn dur="1000"/>
                                        <p:tgtEl>
                                          <p:spTgt spid="25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5"/>
          <p:cNvSpPr txBox="1"/>
          <p:nvPr>
            <p:ph type="title"/>
          </p:nvPr>
        </p:nvSpPr>
        <p:spPr>
          <a:xfrm>
            <a:off x="819150" y="538617"/>
            <a:ext cx="7505700" cy="12729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b="1" lang="en" sz="3500"/>
              <a:t>Home Repainting and Front Lawns Standards</a:t>
            </a:r>
            <a:endParaRPr b="1" sz="3500"/>
          </a:p>
        </p:txBody>
      </p:sp>
      <p:sp>
        <p:nvSpPr>
          <p:cNvPr id="265" name="Google Shape;265;p35"/>
          <p:cNvSpPr txBox="1"/>
          <p:nvPr>
            <p:ph idx="1" type="body"/>
          </p:nvPr>
        </p:nvSpPr>
        <p:spPr>
          <a:xfrm>
            <a:off x="819150" y="1866250"/>
            <a:ext cx="7505700" cy="4348500"/>
          </a:xfrm>
          <a:prstGeom prst="rect">
            <a:avLst/>
          </a:prstGeom>
          <a:noFill/>
          <a:ln>
            <a:noFill/>
          </a:ln>
        </p:spPr>
        <p:txBody>
          <a:bodyPr anchorCtr="0" anchor="t" bIns="91425" lIns="91425" spcFirstLastPara="1" rIns="91425" wrap="square" tIns="91425">
            <a:normAutofit/>
          </a:bodyPr>
          <a:lstStyle/>
          <a:p>
            <a:pPr indent="-355600" lvl="0" marL="457200" rtl="0" algn="l">
              <a:lnSpc>
                <a:spcPct val="115000"/>
              </a:lnSpc>
              <a:spcBef>
                <a:spcPts val="0"/>
              </a:spcBef>
              <a:spcAft>
                <a:spcPts val="0"/>
              </a:spcAft>
              <a:buSzPts val="2000"/>
              <a:buChar char="●"/>
            </a:pPr>
            <a:r>
              <a:rPr lang="en" sz="2000"/>
              <a:t>Main fences that have been replaces need to be </a:t>
            </a:r>
            <a:r>
              <a:rPr b="1" lang="en" sz="2000"/>
              <a:t>stained </a:t>
            </a:r>
            <a:r>
              <a:rPr lang="en" sz="2000"/>
              <a:t>(not painted) with approved stain color</a:t>
            </a:r>
            <a:endParaRPr sz="2000"/>
          </a:p>
          <a:p>
            <a:pPr indent="-330200" lvl="1" marL="914400" rtl="0" algn="l">
              <a:lnSpc>
                <a:spcPct val="115000"/>
              </a:lnSpc>
              <a:spcBef>
                <a:spcPts val="0"/>
              </a:spcBef>
              <a:spcAft>
                <a:spcPts val="0"/>
              </a:spcAft>
              <a:buSzPts val="1600"/>
              <a:buChar char="○"/>
            </a:pPr>
            <a:r>
              <a:rPr lang="en" sz="1600"/>
              <a:t>Approved colors schemes for homes and fence can be found at Sherwin-Williams across from Whole Foods (ask to see the Woodbridge bidner)</a:t>
            </a:r>
            <a:endParaRPr sz="1600"/>
          </a:p>
          <a:p>
            <a:pPr indent="-355600" lvl="0" marL="457200" rtl="0" algn="l">
              <a:lnSpc>
                <a:spcPct val="115000"/>
              </a:lnSpc>
              <a:spcBef>
                <a:spcPts val="0"/>
              </a:spcBef>
              <a:spcAft>
                <a:spcPts val="0"/>
              </a:spcAft>
              <a:buSzPts val="2000"/>
              <a:buChar char="●"/>
            </a:pPr>
            <a:r>
              <a:rPr lang="en" sz="2000"/>
              <a:t>Shrubs in front or side of the homes need to be trimmed back away from sidewalks (up to six feet high)</a:t>
            </a:r>
            <a:endParaRPr sz="2000"/>
          </a:p>
          <a:p>
            <a:pPr indent="-355600" lvl="0" marL="457200" rtl="0" algn="l">
              <a:lnSpc>
                <a:spcPct val="115000"/>
              </a:lnSpc>
              <a:spcBef>
                <a:spcPts val="0"/>
              </a:spcBef>
              <a:spcAft>
                <a:spcPts val="0"/>
              </a:spcAft>
              <a:buSzPts val="2000"/>
              <a:buChar char="●"/>
            </a:pPr>
            <a:r>
              <a:rPr lang="en" sz="2000"/>
              <a:t>Overgrown trees in the front yards need to be trimmed back from sidewalks and homes</a:t>
            </a:r>
            <a:endParaRPr sz="2000"/>
          </a:p>
          <a:p>
            <a:pPr indent="-355600" lvl="0" marL="457200" rtl="0" algn="l">
              <a:lnSpc>
                <a:spcPct val="115000"/>
              </a:lnSpc>
              <a:spcBef>
                <a:spcPts val="0"/>
              </a:spcBef>
              <a:spcAft>
                <a:spcPts val="0"/>
              </a:spcAft>
              <a:buSzPts val="2000"/>
              <a:buChar char="●"/>
            </a:pPr>
            <a:r>
              <a:rPr lang="en" sz="2000"/>
              <a:t>Grass on the front lawn need to be cut and maintained weeds free</a:t>
            </a:r>
            <a:endParaRPr sz="2000"/>
          </a:p>
          <a:p>
            <a:pPr indent="-330200" lvl="1" marL="914400" rtl="0" algn="l">
              <a:lnSpc>
                <a:spcPct val="115000"/>
              </a:lnSpc>
              <a:spcBef>
                <a:spcPts val="0"/>
              </a:spcBef>
              <a:spcAft>
                <a:spcPts val="0"/>
              </a:spcAft>
              <a:buSzPts val="1600"/>
              <a:buChar char="○"/>
            </a:pPr>
            <a:r>
              <a:rPr lang="en" sz="1600"/>
              <a:t>Weeds that left to grow contaminate community landscape and add labor hours for our community maintenance crew</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6"/>
          <p:cNvSpPr txBox="1"/>
          <p:nvPr>
            <p:ph type="title"/>
          </p:nvPr>
        </p:nvSpPr>
        <p:spPr>
          <a:xfrm>
            <a:off x="819150" y="765096"/>
            <a:ext cx="7505700" cy="684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b="1" lang="en"/>
              <a:t>Parking Enforcement</a:t>
            </a:r>
            <a:endParaRPr b="1"/>
          </a:p>
        </p:txBody>
      </p:sp>
      <p:sp>
        <p:nvSpPr>
          <p:cNvPr id="271" name="Google Shape;271;p36"/>
          <p:cNvSpPr txBox="1"/>
          <p:nvPr>
            <p:ph idx="1" type="body"/>
          </p:nvPr>
        </p:nvSpPr>
        <p:spPr>
          <a:xfrm>
            <a:off x="819150" y="1657875"/>
            <a:ext cx="7505700" cy="4448100"/>
          </a:xfrm>
          <a:prstGeom prst="rect">
            <a:avLst/>
          </a:prstGeom>
          <a:noFill/>
          <a:ln>
            <a:noFill/>
          </a:ln>
        </p:spPr>
        <p:txBody>
          <a:bodyPr anchorCtr="0" anchor="t" bIns="91425" lIns="91425" spcFirstLastPara="1" rIns="91425" wrap="square" tIns="91425">
            <a:normAutofit lnSpcReduction="10000"/>
          </a:bodyPr>
          <a:lstStyle/>
          <a:p>
            <a:pPr indent="-374015" lvl="0" marL="457200" rtl="0" algn="l">
              <a:lnSpc>
                <a:spcPct val="95000"/>
              </a:lnSpc>
              <a:spcBef>
                <a:spcPts val="560"/>
              </a:spcBef>
              <a:spcAft>
                <a:spcPts val="0"/>
              </a:spcAft>
              <a:buClr>
                <a:srgbClr val="000000"/>
              </a:buClr>
              <a:buSzPts val="2290"/>
              <a:buChar char="●"/>
            </a:pPr>
            <a:r>
              <a:rPr lang="en" sz="2290">
                <a:solidFill>
                  <a:srgbClr val="000000"/>
                </a:solidFill>
              </a:rPr>
              <a:t>We continue to receive complaints about cars blocking sidewalks and overnight parking of boat trailers</a:t>
            </a:r>
            <a:endParaRPr sz="2290">
              <a:solidFill>
                <a:srgbClr val="000000"/>
              </a:solidFill>
            </a:endParaRPr>
          </a:p>
          <a:p>
            <a:pPr indent="-374015" lvl="0" marL="457200" rtl="0" algn="l">
              <a:lnSpc>
                <a:spcPct val="95000"/>
              </a:lnSpc>
              <a:spcBef>
                <a:spcPts val="0"/>
              </a:spcBef>
              <a:spcAft>
                <a:spcPts val="0"/>
              </a:spcAft>
              <a:buClr>
                <a:srgbClr val="000000"/>
              </a:buClr>
              <a:buSzPts val="2290"/>
              <a:buChar char="●"/>
            </a:pPr>
            <a:r>
              <a:rPr lang="en" sz="2290">
                <a:solidFill>
                  <a:srgbClr val="000000"/>
                </a:solidFill>
              </a:rPr>
              <a:t>It is a big safety concern </a:t>
            </a:r>
            <a:endParaRPr sz="2290">
              <a:solidFill>
                <a:srgbClr val="000000"/>
              </a:solidFill>
            </a:endParaRPr>
          </a:p>
          <a:p>
            <a:pPr indent="-374015" lvl="0" marL="457200" rtl="0" algn="l">
              <a:lnSpc>
                <a:spcPct val="95000"/>
              </a:lnSpc>
              <a:spcBef>
                <a:spcPts val="0"/>
              </a:spcBef>
              <a:spcAft>
                <a:spcPts val="0"/>
              </a:spcAft>
              <a:buClr>
                <a:srgbClr val="000000"/>
              </a:buClr>
              <a:buSzPts val="2290"/>
              <a:buChar char="●"/>
            </a:pPr>
            <a:r>
              <a:rPr lang="en" sz="2290">
                <a:solidFill>
                  <a:srgbClr val="000000"/>
                </a:solidFill>
              </a:rPr>
              <a:t>If your driveway it too short to park your entire car, you can not park there</a:t>
            </a:r>
            <a:endParaRPr sz="2290">
              <a:solidFill>
                <a:srgbClr val="000000"/>
              </a:solidFill>
            </a:endParaRPr>
          </a:p>
          <a:p>
            <a:pPr indent="-374015" lvl="0" marL="457200" rtl="0" algn="l">
              <a:lnSpc>
                <a:spcPct val="95000"/>
              </a:lnSpc>
              <a:spcBef>
                <a:spcPts val="0"/>
              </a:spcBef>
              <a:spcAft>
                <a:spcPts val="0"/>
              </a:spcAft>
              <a:buClr>
                <a:srgbClr val="000000"/>
              </a:buClr>
              <a:buSzPts val="2290"/>
              <a:buChar char="●"/>
            </a:pPr>
            <a:r>
              <a:rPr lang="en" sz="2290">
                <a:solidFill>
                  <a:srgbClr val="000000"/>
                </a:solidFill>
              </a:rPr>
              <a:t>We will start giving notices to cars that are blocking sidewalks</a:t>
            </a:r>
            <a:endParaRPr sz="2290">
              <a:solidFill>
                <a:srgbClr val="000000"/>
              </a:solidFill>
            </a:endParaRPr>
          </a:p>
          <a:p>
            <a:pPr indent="-374015" lvl="0" marL="457200" rtl="0" algn="l">
              <a:lnSpc>
                <a:spcPct val="95000"/>
              </a:lnSpc>
              <a:spcBef>
                <a:spcPts val="0"/>
              </a:spcBef>
              <a:spcAft>
                <a:spcPts val="0"/>
              </a:spcAft>
              <a:buClr>
                <a:srgbClr val="000000"/>
              </a:buClr>
              <a:buSzPts val="2290"/>
              <a:buChar char="●"/>
            </a:pPr>
            <a:r>
              <a:rPr lang="en" sz="2290">
                <a:solidFill>
                  <a:srgbClr val="000000"/>
                </a:solidFill>
              </a:rPr>
              <a:t>We will then report violators to Redmond Police Department</a:t>
            </a:r>
            <a:endParaRPr sz="2290">
              <a:solidFill>
                <a:srgbClr val="000000"/>
              </a:solidFill>
            </a:endParaRPr>
          </a:p>
          <a:p>
            <a:pPr indent="0" lvl="0" marL="457200" rtl="0" algn="l">
              <a:lnSpc>
                <a:spcPct val="95000"/>
              </a:lnSpc>
              <a:spcBef>
                <a:spcPts val="1200"/>
              </a:spcBef>
              <a:spcAft>
                <a:spcPts val="0"/>
              </a:spcAft>
              <a:buSzPts val="1300"/>
              <a:buNone/>
            </a:pPr>
            <a:r>
              <a:t/>
            </a:r>
            <a:endParaRPr sz="2290">
              <a:solidFill>
                <a:srgbClr val="000000"/>
              </a:solidFill>
            </a:endParaRPr>
          </a:p>
          <a:p>
            <a:pPr indent="-374015" lvl="0" marL="457200" rtl="0" algn="l">
              <a:lnSpc>
                <a:spcPct val="95000"/>
              </a:lnSpc>
              <a:spcBef>
                <a:spcPts val="1200"/>
              </a:spcBef>
              <a:spcAft>
                <a:spcPts val="0"/>
              </a:spcAft>
              <a:buClr>
                <a:srgbClr val="000000"/>
              </a:buClr>
              <a:buSzPts val="2290"/>
              <a:buChar char="●"/>
            </a:pPr>
            <a:r>
              <a:rPr lang="en" sz="2290">
                <a:solidFill>
                  <a:srgbClr val="000000"/>
                </a:solidFill>
              </a:rPr>
              <a:t>Extended overnight parking of boat trailers and RVs are not allowed</a:t>
            </a:r>
            <a:endParaRPr sz="229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7"/>
          <p:cNvSpPr txBox="1"/>
          <p:nvPr>
            <p:ph type="title"/>
          </p:nvPr>
        </p:nvSpPr>
        <p:spPr>
          <a:xfrm>
            <a:off x="782900" y="728846"/>
            <a:ext cx="7505700" cy="64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sz="3500"/>
              <a:t>City of Redmond Parking Rules</a:t>
            </a:r>
            <a:endParaRPr b="1" sz="3500"/>
          </a:p>
        </p:txBody>
      </p:sp>
      <p:sp>
        <p:nvSpPr>
          <p:cNvPr id="277" name="Google Shape;277;p37"/>
          <p:cNvSpPr txBox="1"/>
          <p:nvPr>
            <p:ph idx="1" type="body"/>
          </p:nvPr>
        </p:nvSpPr>
        <p:spPr>
          <a:xfrm>
            <a:off x="819150" y="1540100"/>
            <a:ext cx="7505700" cy="46656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1000"/>
              </a:spcBef>
              <a:spcAft>
                <a:spcPts val="0"/>
              </a:spcAft>
              <a:buSzPts val="1300"/>
              <a:buNone/>
            </a:pPr>
            <a:r>
              <a:rPr b="1" lang="en" sz="1800">
                <a:solidFill>
                  <a:srgbClr val="000000"/>
                </a:solidFill>
              </a:rPr>
              <a:t>PARKING IS PROHIBITED: </a:t>
            </a:r>
            <a:endParaRPr b="1" sz="1800">
              <a:solidFill>
                <a:srgbClr val="000000"/>
              </a:solidFill>
            </a:endParaRPr>
          </a:p>
          <a:p>
            <a:pPr indent="-342900" lvl="0" marL="457200" rtl="0" algn="l">
              <a:lnSpc>
                <a:spcPct val="105000"/>
              </a:lnSpc>
              <a:spcBef>
                <a:spcPts val="1000"/>
              </a:spcBef>
              <a:spcAft>
                <a:spcPts val="0"/>
              </a:spcAft>
              <a:buClr>
                <a:srgbClr val="000000"/>
              </a:buClr>
              <a:buSzPts val="1800"/>
              <a:buFont typeface="Times New Roman"/>
              <a:buChar char="●"/>
            </a:pPr>
            <a:r>
              <a:rPr lang="en" sz="1800">
                <a:solidFill>
                  <a:srgbClr val="000000"/>
                </a:solidFill>
              </a:rPr>
              <a:t>on a sidewalk or street planting strip</a:t>
            </a:r>
            <a:endParaRPr sz="1800">
              <a:solidFill>
                <a:srgbClr val="000000"/>
              </a:solidFill>
            </a:endParaRPr>
          </a:p>
          <a:p>
            <a:pPr indent="-342900" lvl="0" marL="457200" rtl="0" algn="l">
              <a:lnSpc>
                <a:spcPct val="105000"/>
              </a:lnSpc>
              <a:spcBef>
                <a:spcPts val="0"/>
              </a:spcBef>
              <a:spcAft>
                <a:spcPts val="0"/>
              </a:spcAft>
              <a:buClr>
                <a:srgbClr val="000000"/>
              </a:buClr>
              <a:buSzPts val="1800"/>
              <a:buFont typeface="Times New Roman"/>
              <a:buChar char="●"/>
            </a:pPr>
            <a:r>
              <a:rPr lang="en" sz="1800">
                <a:solidFill>
                  <a:srgbClr val="000000"/>
                </a:solidFill>
              </a:rPr>
              <a:t>within an intersection</a:t>
            </a:r>
            <a:endParaRPr sz="1800">
              <a:solidFill>
                <a:srgbClr val="000000"/>
              </a:solidFill>
            </a:endParaRPr>
          </a:p>
          <a:p>
            <a:pPr indent="-342900" lvl="0" marL="457200" rtl="0" algn="l">
              <a:lnSpc>
                <a:spcPct val="105000"/>
              </a:lnSpc>
              <a:spcBef>
                <a:spcPts val="0"/>
              </a:spcBef>
              <a:spcAft>
                <a:spcPts val="0"/>
              </a:spcAft>
              <a:buClr>
                <a:srgbClr val="000000"/>
              </a:buClr>
              <a:buSzPts val="1800"/>
              <a:buFont typeface="Times New Roman"/>
              <a:buChar char="●"/>
            </a:pPr>
            <a:r>
              <a:rPr lang="en" sz="1800">
                <a:solidFill>
                  <a:srgbClr val="000000"/>
                </a:solidFill>
              </a:rPr>
              <a:t>on a crosswalk</a:t>
            </a:r>
            <a:endParaRPr sz="1800">
              <a:solidFill>
                <a:srgbClr val="000000"/>
              </a:solidFill>
            </a:endParaRPr>
          </a:p>
          <a:p>
            <a:pPr indent="-342900" lvl="0" marL="457200" rtl="0" algn="l">
              <a:lnSpc>
                <a:spcPct val="105000"/>
              </a:lnSpc>
              <a:spcBef>
                <a:spcPts val="0"/>
              </a:spcBef>
              <a:spcAft>
                <a:spcPts val="0"/>
              </a:spcAft>
              <a:buClr>
                <a:srgbClr val="000000"/>
              </a:buClr>
              <a:buSzPts val="1800"/>
              <a:buFont typeface="Times New Roman"/>
              <a:buChar char="●"/>
            </a:pPr>
            <a:r>
              <a:rPr lang="en" sz="1800">
                <a:solidFill>
                  <a:srgbClr val="000000"/>
                </a:solidFill>
              </a:rPr>
              <a:t>any place where official signs prohibit parking</a:t>
            </a:r>
            <a:endParaRPr sz="1800">
              <a:solidFill>
                <a:srgbClr val="000000"/>
              </a:solidFill>
            </a:endParaRPr>
          </a:p>
          <a:p>
            <a:pPr indent="-342900" lvl="0" marL="457200" rtl="0" algn="l">
              <a:lnSpc>
                <a:spcPct val="105000"/>
              </a:lnSpc>
              <a:spcBef>
                <a:spcPts val="0"/>
              </a:spcBef>
              <a:spcAft>
                <a:spcPts val="0"/>
              </a:spcAft>
              <a:buClr>
                <a:srgbClr val="000000"/>
              </a:buClr>
              <a:buSzPts val="1800"/>
              <a:buFont typeface="Times New Roman"/>
              <a:buChar char="●"/>
            </a:pPr>
            <a:r>
              <a:rPr lang="en" sz="1800">
                <a:solidFill>
                  <a:srgbClr val="000000"/>
                </a:solidFill>
              </a:rPr>
              <a:t>in front of or within 5 feet of a driveway</a:t>
            </a:r>
            <a:endParaRPr sz="1800">
              <a:solidFill>
                <a:srgbClr val="000000"/>
              </a:solidFill>
            </a:endParaRPr>
          </a:p>
          <a:p>
            <a:pPr indent="-342900" lvl="0" marL="457200" rtl="0" algn="l">
              <a:lnSpc>
                <a:spcPct val="105000"/>
              </a:lnSpc>
              <a:spcBef>
                <a:spcPts val="0"/>
              </a:spcBef>
              <a:spcAft>
                <a:spcPts val="0"/>
              </a:spcAft>
              <a:buClr>
                <a:srgbClr val="000000"/>
              </a:buClr>
              <a:buSzPts val="1800"/>
              <a:buFont typeface="Times New Roman"/>
              <a:buChar char="●"/>
            </a:pPr>
            <a:r>
              <a:rPr lang="en" sz="1800">
                <a:solidFill>
                  <a:srgbClr val="000000"/>
                </a:solidFill>
              </a:rPr>
              <a:t>within 15 feet of a fire hydrant</a:t>
            </a:r>
            <a:endParaRPr sz="1800">
              <a:solidFill>
                <a:srgbClr val="000000"/>
              </a:solidFill>
            </a:endParaRPr>
          </a:p>
          <a:p>
            <a:pPr indent="-342900" lvl="0" marL="457200" rtl="0" algn="l">
              <a:lnSpc>
                <a:spcPct val="105000"/>
              </a:lnSpc>
              <a:spcBef>
                <a:spcPts val="0"/>
              </a:spcBef>
              <a:spcAft>
                <a:spcPts val="0"/>
              </a:spcAft>
              <a:buClr>
                <a:srgbClr val="000000"/>
              </a:buClr>
              <a:buSzPts val="1800"/>
              <a:buFont typeface="Times New Roman"/>
              <a:buChar char="●"/>
            </a:pPr>
            <a:r>
              <a:rPr lang="en" sz="1800">
                <a:solidFill>
                  <a:srgbClr val="000000"/>
                </a:solidFill>
              </a:rPr>
              <a:t>within 20 feet of a crosswalk</a:t>
            </a:r>
            <a:endParaRPr sz="1800">
              <a:solidFill>
                <a:srgbClr val="000000"/>
              </a:solidFill>
            </a:endParaRPr>
          </a:p>
          <a:p>
            <a:pPr indent="-342900" lvl="0" marL="457200" rtl="0" algn="l">
              <a:lnSpc>
                <a:spcPct val="105000"/>
              </a:lnSpc>
              <a:spcBef>
                <a:spcPts val="0"/>
              </a:spcBef>
              <a:spcAft>
                <a:spcPts val="0"/>
              </a:spcAft>
              <a:buClr>
                <a:srgbClr val="000000"/>
              </a:buClr>
              <a:buSzPts val="1800"/>
              <a:buFont typeface="Times New Roman"/>
              <a:buChar char="●"/>
            </a:pPr>
            <a:r>
              <a:rPr lang="en" sz="1800">
                <a:solidFill>
                  <a:srgbClr val="000000"/>
                </a:solidFill>
              </a:rPr>
              <a:t>within 30 feet of a stop sign, yield sign, traffic signal, or flashing signal</a:t>
            </a:r>
            <a:endParaRPr sz="1800">
              <a:solidFill>
                <a:srgbClr val="000000"/>
              </a:solidFill>
            </a:endParaRPr>
          </a:p>
          <a:p>
            <a:pPr indent="-342900" lvl="0" marL="457200" rtl="0" algn="l">
              <a:lnSpc>
                <a:spcPct val="105000"/>
              </a:lnSpc>
              <a:spcBef>
                <a:spcPts val="0"/>
              </a:spcBef>
              <a:spcAft>
                <a:spcPts val="0"/>
              </a:spcAft>
              <a:buClr>
                <a:srgbClr val="000000"/>
              </a:buClr>
              <a:buSzPts val="1800"/>
              <a:buFont typeface="Times New Roman"/>
              <a:buChar char="●"/>
            </a:pPr>
            <a:r>
              <a:rPr lang="en" sz="1800">
                <a:solidFill>
                  <a:srgbClr val="000000"/>
                </a:solidFill>
              </a:rPr>
              <a:t>wheels must be parallel to the curb and no more than 12 inches from the curb</a:t>
            </a:r>
            <a:endParaRPr sz="1800">
              <a:solidFill>
                <a:srgbClr val="000000"/>
              </a:solidFill>
            </a:endParaRPr>
          </a:p>
          <a:p>
            <a:pPr indent="0" lvl="0" marL="0" rtl="0" algn="l">
              <a:lnSpc>
                <a:spcPct val="105000"/>
              </a:lnSpc>
              <a:spcBef>
                <a:spcPts val="1000"/>
              </a:spcBef>
              <a:spcAft>
                <a:spcPts val="0"/>
              </a:spcAft>
              <a:buSzPts val="1300"/>
              <a:buNone/>
            </a:pPr>
            <a:r>
              <a:rPr lang="en" sz="1800">
                <a:solidFill>
                  <a:srgbClr val="000000"/>
                </a:solidFill>
              </a:rPr>
              <a:t>A vehicle can park on a public street for no longer than 24 hours, after which time it could be considered a traffic safety hazard or reported as abandoned</a:t>
            </a:r>
            <a:endParaRPr sz="1800"/>
          </a:p>
          <a:p>
            <a:pPr indent="0" lvl="0" marL="0" rtl="0" algn="l">
              <a:lnSpc>
                <a:spcPct val="105000"/>
              </a:lnSpc>
              <a:spcBef>
                <a:spcPts val="1000"/>
              </a:spcBef>
              <a:spcAft>
                <a:spcPts val="1200"/>
              </a:spcAft>
              <a:buSzPts val="1300"/>
              <a:buNone/>
            </a:pPr>
            <a:r>
              <a:rPr lang="en" sz="2200"/>
              <a:t>http://www.redmond.gov/Transportation/Resources/Parking</a:t>
            </a:r>
            <a:endParaRPr sz="2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8"/>
          <p:cNvSpPr txBox="1"/>
          <p:nvPr>
            <p:ph type="title"/>
          </p:nvPr>
        </p:nvSpPr>
        <p:spPr>
          <a:xfrm>
            <a:off x="819150" y="1127475"/>
            <a:ext cx="7705800" cy="1037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Home Structure/Major Landscaping Modifications</a:t>
            </a:r>
            <a:endParaRPr b="1"/>
          </a:p>
        </p:txBody>
      </p:sp>
      <p:sp>
        <p:nvSpPr>
          <p:cNvPr id="283" name="Google Shape;283;p38"/>
          <p:cNvSpPr txBox="1"/>
          <p:nvPr>
            <p:ph idx="1" type="body"/>
          </p:nvPr>
        </p:nvSpPr>
        <p:spPr>
          <a:xfrm>
            <a:off x="819150" y="2319225"/>
            <a:ext cx="7505700" cy="35991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15000"/>
              </a:lnSpc>
              <a:spcBef>
                <a:spcPts val="0"/>
              </a:spcBef>
              <a:spcAft>
                <a:spcPts val="0"/>
              </a:spcAft>
              <a:buSzPct val="66496"/>
              <a:buNone/>
            </a:pPr>
            <a:r>
              <a:rPr lang="en" sz="2300">
                <a:solidFill>
                  <a:srgbClr val="000000"/>
                </a:solidFill>
              </a:rPr>
              <a:t>If you are modifying your property to conform to the City of Redmond’s sight triangle rules, or for any other reason, please keep in mind our community regulations:</a:t>
            </a:r>
            <a:endParaRPr sz="2300">
              <a:solidFill>
                <a:srgbClr val="000000"/>
              </a:solidFill>
            </a:endParaRPr>
          </a:p>
          <a:p>
            <a:pPr indent="-352742" lvl="0" marL="457200" rtl="0" algn="l">
              <a:lnSpc>
                <a:spcPct val="115000"/>
              </a:lnSpc>
              <a:spcBef>
                <a:spcPts val="1200"/>
              </a:spcBef>
              <a:spcAft>
                <a:spcPts val="0"/>
              </a:spcAft>
              <a:buClr>
                <a:srgbClr val="000000"/>
              </a:buClr>
              <a:buSzPct val="100000"/>
              <a:buChar char="●"/>
            </a:pPr>
            <a:r>
              <a:rPr lang="en" sz="2300">
                <a:solidFill>
                  <a:srgbClr val="000000"/>
                </a:solidFill>
              </a:rPr>
              <a:t>Any major landscaping, architectural changes, decks, and structures over 6 feet tall, must be approved by the Architectural Committee.  Please email plans do </a:t>
            </a:r>
            <a:r>
              <a:rPr lang="en" sz="2300" u="sng">
                <a:solidFill>
                  <a:schemeClr val="hlink"/>
                </a:solidFill>
                <a:hlinkClick r:id="rId3"/>
              </a:rPr>
              <a:t>directors@woodbridgeowners.com</a:t>
            </a:r>
            <a:endParaRPr sz="2300">
              <a:solidFill>
                <a:srgbClr val="000000"/>
              </a:solidFill>
            </a:endParaRPr>
          </a:p>
          <a:p>
            <a:pPr indent="-352742" lvl="0" marL="457200" rtl="0" algn="l">
              <a:lnSpc>
                <a:spcPct val="115000"/>
              </a:lnSpc>
              <a:spcBef>
                <a:spcPts val="0"/>
              </a:spcBef>
              <a:spcAft>
                <a:spcPts val="0"/>
              </a:spcAft>
              <a:buClr>
                <a:srgbClr val="000000"/>
              </a:buClr>
              <a:buSzPct val="100000"/>
              <a:buChar char="●"/>
            </a:pPr>
            <a:r>
              <a:rPr lang="en" sz="2300">
                <a:solidFill>
                  <a:srgbClr val="000000"/>
                </a:solidFill>
              </a:rPr>
              <a:t>In particular, no fences on corner lots (hedge fences are okay)</a:t>
            </a:r>
            <a:endParaRPr sz="2300">
              <a:solidFill>
                <a:srgbClr val="000000"/>
              </a:solidFill>
            </a:endParaRPr>
          </a:p>
          <a:p>
            <a:pPr indent="-352742" lvl="0" marL="457200" rtl="0" algn="l">
              <a:lnSpc>
                <a:spcPct val="115000"/>
              </a:lnSpc>
              <a:spcBef>
                <a:spcPts val="0"/>
              </a:spcBef>
              <a:spcAft>
                <a:spcPts val="0"/>
              </a:spcAft>
              <a:buClr>
                <a:srgbClr val="000000"/>
              </a:buClr>
              <a:buSzPct val="100000"/>
              <a:buChar char="●"/>
            </a:pPr>
            <a:r>
              <a:rPr lang="en" sz="2300">
                <a:solidFill>
                  <a:srgbClr val="000000"/>
                </a:solidFill>
              </a:rPr>
              <a:t>See Article 5 of the codes for more details: </a:t>
            </a:r>
            <a:r>
              <a:rPr lang="en" sz="2300" u="sng">
                <a:solidFill>
                  <a:schemeClr val="hlink"/>
                </a:solidFill>
                <a:hlinkClick r:id="rId4"/>
              </a:rPr>
              <a:t>http://www.woodbridgeowners.com/documents/c-c-and-rs.pdf</a:t>
            </a:r>
            <a:endParaRPr sz="2300">
              <a:solidFill>
                <a:srgbClr val="000000"/>
              </a:solidFill>
            </a:endParaRPr>
          </a:p>
          <a:p>
            <a:pPr indent="0" lvl="0" marL="0" rtl="0" algn="l">
              <a:lnSpc>
                <a:spcPct val="115000"/>
              </a:lnSpc>
              <a:spcBef>
                <a:spcPts val="1200"/>
              </a:spcBef>
              <a:spcAft>
                <a:spcPts val="1200"/>
              </a:spcAft>
              <a:buSzPct val="117646"/>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ph type="title"/>
          </p:nvPr>
        </p:nvSpPr>
        <p:spPr>
          <a:xfrm>
            <a:off x="661725" y="469125"/>
            <a:ext cx="6934500" cy="792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b="1" lang="en" sz="3500"/>
              <a:t>Introduction</a:t>
            </a:r>
            <a:endParaRPr b="1" sz="3500"/>
          </a:p>
        </p:txBody>
      </p:sp>
      <p:sp>
        <p:nvSpPr>
          <p:cNvPr id="151" name="Google Shape;151;p16"/>
          <p:cNvSpPr txBox="1"/>
          <p:nvPr>
            <p:ph idx="1" type="body"/>
          </p:nvPr>
        </p:nvSpPr>
        <p:spPr>
          <a:xfrm>
            <a:off x="683100" y="1261125"/>
            <a:ext cx="7777800" cy="49500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b="1" lang="en" sz="2807"/>
              <a:t>Total Homes - 346</a:t>
            </a:r>
            <a:endParaRPr b="1" sz="2807"/>
          </a:p>
          <a:p>
            <a:pPr indent="0" lvl="0" marL="0" rtl="0" algn="l">
              <a:lnSpc>
                <a:spcPct val="95000"/>
              </a:lnSpc>
              <a:spcBef>
                <a:spcPts val="1200"/>
              </a:spcBef>
              <a:spcAft>
                <a:spcPts val="0"/>
              </a:spcAft>
              <a:buSzPts val="852"/>
              <a:buNone/>
            </a:pPr>
            <a:r>
              <a:rPr lang="en" sz="2807"/>
              <a:t>Single Family Homes - 280; Townhomes - 66</a:t>
            </a:r>
            <a:endParaRPr b="1" sz="2807"/>
          </a:p>
          <a:p>
            <a:pPr indent="0" lvl="0" marL="0" rtl="0" algn="l">
              <a:lnSpc>
                <a:spcPct val="95000"/>
              </a:lnSpc>
              <a:spcBef>
                <a:spcPts val="1200"/>
              </a:spcBef>
              <a:spcAft>
                <a:spcPts val="0"/>
              </a:spcAft>
              <a:buSzPts val="852"/>
              <a:buNone/>
            </a:pPr>
            <a:r>
              <a:t/>
            </a:r>
            <a:endParaRPr b="1" sz="1607"/>
          </a:p>
          <a:p>
            <a:pPr indent="0" lvl="0" marL="0" rtl="0" algn="l">
              <a:lnSpc>
                <a:spcPct val="95000"/>
              </a:lnSpc>
              <a:spcBef>
                <a:spcPts val="1200"/>
              </a:spcBef>
              <a:spcAft>
                <a:spcPts val="0"/>
              </a:spcAft>
              <a:buSzPts val="852"/>
              <a:buNone/>
            </a:pPr>
            <a:r>
              <a:rPr b="1" lang="en" sz="2807"/>
              <a:t>Board of Directors</a:t>
            </a:r>
            <a:endParaRPr sz="2807"/>
          </a:p>
          <a:p>
            <a:pPr indent="0" lvl="0" marL="0" rtl="0" algn="l">
              <a:lnSpc>
                <a:spcPct val="95000"/>
              </a:lnSpc>
              <a:spcBef>
                <a:spcPts val="1200"/>
              </a:spcBef>
              <a:spcAft>
                <a:spcPts val="0"/>
              </a:spcAft>
              <a:buSzPts val="852"/>
              <a:buNone/>
            </a:pPr>
            <a:r>
              <a:rPr lang="en" sz="2807">
                <a:solidFill>
                  <a:srgbClr val="222222"/>
                </a:solidFill>
              </a:rPr>
              <a:t>President - Brad Halbach</a:t>
            </a:r>
            <a:endParaRPr sz="2807">
              <a:solidFill>
                <a:srgbClr val="222222"/>
              </a:solidFill>
            </a:endParaRPr>
          </a:p>
          <a:p>
            <a:pPr indent="0" lvl="0" marL="0" rtl="0" algn="l">
              <a:lnSpc>
                <a:spcPct val="95000"/>
              </a:lnSpc>
              <a:spcBef>
                <a:spcPts val="1200"/>
              </a:spcBef>
              <a:spcAft>
                <a:spcPts val="0"/>
              </a:spcAft>
              <a:buSzPts val="852"/>
              <a:buNone/>
            </a:pPr>
            <a:r>
              <a:rPr lang="en" sz="2807">
                <a:solidFill>
                  <a:srgbClr val="222222"/>
                </a:solidFill>
              </a:rPr>
              <a:t>Co-Vice President - </a:t>
            </a:r>
            <a:r>
              <a:rPr lang="en" sz="2807">
                <a:solidFill>
                  <a:srgbClr val="222222"/>
                </a:solidFill>
              </a:rPr>
              <a:t>Geetika Sheokand</a:t>
            </a:r>
            <a:endParaRPr sz="2807">
              <a:solidFill>
                <a:srgbClr val="222222"/>
              </a:solidFill>
            </a:endParaRPr>
          </a:p>
          <a:p>
            <a:pPr indent="0" lvl="0" marL="0" rtl="0" algn="l">
              <a:lnSpc>
                <a:spcPct val="95000"/>
              </a:lnSpc>
              <a:spcBef>
                <a:spcPts val="1200"/>
              </a:spcBef>
              <a:spcAft>
                <a:spcPts val="0"/>
              </a:spcAft>
              <a:buSzPts val="852"/>
              <a:buNone/>
            </a:pPr>
            <a:r>
              <a:rPr lang="en" sz="2807">
                <a:solidFill>
                  <a:srgbClr val="222222"/>
                </a:solidFill>
              </a:rPr>
              <a:t>Co-Vice President - </a:t>
            </a:r>
            <a:r>
              <a:rPr lang="en" sz="2807">
                <a:solidFill>
                  <a:srgbClr val="222222"/>
                </a:solidFill>
              </a:rPr>
              <a:t>TBD</a:t>
            </a:r>
            <a:endParaRPr sz="2807">
              <a:solidFill>
                <a:srgbClr val="222222"/>
              </a:solidFill>
            </a:endParaRPr>
          </a:p>
          <a:p>
            <a:pPr indent="0" lvl="0" marL="0" rtl="0" algn="l">
              <a:lnSpc>
                <a:spcPct val="95000"/>
              </a:lnSpc>
              <a:spcBef>
                <a:spcPts val="1200"/>
              </a:spcBef>
              <a:spcAft>
                <a:spcPts val="0"/>
              </a:spcAft>
              <a:buSzPts val="852"/>
              <a:buNone/>
            </a:pPr>
            <a:r>
              <a:rPr lang="en" sz="2807">
                <a:solidFill>
                  <a:srgbClr val="222222"/>
                </a:solidFill>
              </a:rPr>
              <a:t>Treasurer - </a:t>
            </a:r>
            <a:r>
              <a:rPr lang="en" sz="2807">
                <a:solidFill>
                  <a:srgbClr val="222222"/>
                </a:solidFill>
              </a:rPr>
              <a:t>Ajay Gupta</a:t>
            </a:r>
            <a:endParaRPr sz="2807">
              <a:solidFill>
                <a:srgbClr val="222222"/>
              </a:solidFill>
            </a:endParaRPr>
          </a:p>
          <a:p>
            <a:pPr indent="0" lvl="0" marL="0" rtl="0" algn="l">
              <a:lnSpc>
                <a:spcPct val="95000"/>
              </a:lnSpc>
              <a:spcBef>
                <a:spcPts val="1200"/>
              </a:spcBef>
              <a:spcAft>
                <a:spcPts val="0"/>
              </a:spcAft>
              <a:buSzPts val="852"/>
              <a:buNone/>
            </a:pPr>
            <a:r>
              <a:rPr lang="en" sz="2807">
                <a:solidFill>
                  <a:srgbClr val="222222"/>
                </a:solidFill>
              </a:rPr>
              <a:t>Secretary - Ian Mcintyre</a:t>
            </a:r>
            <a:endParaRPr sz="2807">
              <a:solidFill>
                <a:srgbClr val="222222"/>
              </a:solidFill>
            </a:endParaRPr>
          </a:p>
          <a:p>
            <a:pPr indent="0" lvl="0" marL="0" rtl="0" algn="l">
              <a:lnSpc>
                <a:spcPct val="95000"/>
              </a:lnSpc>
              <a:spcBef>
                <a:spcPts val="1200"/>
              </a:spcBef>
              <a:spcAft>
                <a:spcPts val="0"/>
              </a:spcAft>
              <a:buSzPts val="852"/>
              <a:buNone/>
            </a:pPr>
            <a:r>
              <a:t/>
            </a:r>
            <a:endParaRPr b="1" sz="1507">
              <a:latin typeface="Times New Roman"/>
              <a:ea typeface="Times New Roman"/>
              <a:cs typeface="Times New Roman"/>
              <a:sym typeface="Times New Roman"/>
            </a:endParaRPr>
          </a:p>
          <a:p>
            <a:pPr indent="0" lvl="0" marL="0" rtl="0" algn="l">
              <a:lnSpc>
                <a:spcPct val="95000"/>
              </a:lnSpc>
              <a:spcBef>
                <a:spcPts val="1200"/>
              </a:spcBef>
              <a:spcAft>
                <a:spcPts val="0"/>
              </a:spcAft>
              <a:buSzPts val="852"/>
              <a:buNone/>
            </a:pPr>
            <a:r>
              <a:t/>
            </a:r>
            <a:endParaRPr b="1" sz="1507">
              <a:latin typeface="Times New Roman"/>
              <a:ea typeface="Times New Roman"/>
              <a:cs typeface="Times New Roman"/>
              <a:sym typeface="Times New Roman"/>
            </a:endParaRPr>
          </a:p>
          <a:p>
            <a:pPr indent="0" lvl="0" marL="0" rtl="0" algn="l">
              <a:lnSpc>
                <a:spcPct val="95000"/>
              </a:lnSpc>
              <a:spcBef>
                <a:spcPts val="1200"/>
              </a:spcBef>
              <a:spcAft>
                <a:spcPts val="0"/>
              </a:spcAft>
              <a:buSzPts val="852"/>
              <a:buNone/>
            </a:pPr>
            <a:r>
              <a:t/>
            </a:r>
            <a:endParaRPr b="1" sz="1507">
              <a:latin typeface="Times New Roman"/>
              <a:ea typeface="Times New Roman"/>
              <a:cs typeface="Times New Roman"/>
              <a:sym typeface="Times New Roman"/>
            </a:endParaRPr>
          </a:p>
          <a:p>
            <a:pPr indent="0" lvl="0" marL="0" rtl="0" algn="l">
              <a:lnSpc>
                <a:spcPct val="95000"/>
              </a:lnSpc>
              <a:spcBef>
                <a:spcPts val="1200"/>
              </a:spcBef>
              <a:spcAft>
                <a:spcPts val="0"/>
              </a:spcAft>
              <a:buSzPts val="852"/>
              <a:buNone/>
            </a:pPr>
            <a:r>
              <a:t/>
            </a:r>
            <a:endParaRPr b="1" sz="1507">
              <a:latin typeface="Times New Roman"/>
              <a:ea typeface="Times New Roman"/>
              <a:cs typeface="Times New Roman"/>
              <a:sym typeface="Times New Roman"/>
            </a:endParaRPr>
          </a:p>
          <a:p>
            <a:pPr indent="0" lvl="0" marL="0" rtl="0" algn="l">
              <a:lnSpc>
                <a:spcPct val="95000"/>
              </a:lnSpc>
              <a:spcBef>
                <a:spcPts val="1200"/>
              </a:spcBef>
              <a:spcAft>
                <a:spcPts val="1200"/>
              </a:spcAft>
              <a:buSzPts val="852"/>
              <a:buNone/>
            </a:pPr>
            <a:r>
              <a:t/>
            </a:r>
            <a:endParaRPr sz="1007"/>
          </a:p>
        </p:txBody>
      </p:sp>
      <p:sp>
        <p:nvSpPr>
          <p:cNvPr id="152" name="Google Shape;152;p16"/>
          <p:cNvSpPr txBox="1"/>
          <p:nvPr/>
        </p:nvSpPr>
        <p:spPr>
          <a:xfrm>
            <a:off x="5909100" y="1135800"/>
            <a:ext cx="7338300" cy="4002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7"/>
          <p:cNvSpPr txBox="1"/>
          <p:nvPr>
            <p:ph type="title"/>
          </p:nvPr>
        </p:nvSpPr>
        <p:spPr>
          <a:xfrm>
            <a:off x="758825" y="369825"/>
            <a:ext cx="7124100" cy="83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sz="3500"/>
              <a:t>Board Chairs and Volunteers</a:t>
            </a:r>
            <a:endParaRPr b="1" sz="3500"/>
          </a:p>
        </p:txBody>
      </p:sp>
      <p:sp>
        <p:nvSpPr>
          <p:cNvPr id="158" name="Google Shape;158;p17"/>
          <p:cNvSpPr txBox="1"/>
          <p:nvPr>
            <p:ph idx="1" type="body"/>
          </p:nvPr>
        </p:nvSpPr>
        <p:spPr>
          <a:xfrm>
            <a:off x="758825" y="1117725"/>
            <a:ext cx="7950900" cy="53019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018"/>
              <a:buNone/>
            </a:pPr>
            <a:r>
              <a:rPr b="1" lang="en" sz="1600"/>
              <a:t>Neighborhood Safety Chair</a:t>
            </a:r>
            <a:r>
              <a:rPr lang="en" sz="1600"/>
              <a:t> - Srikanth Manohar</a:t>
            </a:r>
            <a:endParaRPr sz="1600"/>
          </a:p>
          <a:p>
            <a:pPr indent="0" lvl="0" marL="0" rtl="0" algn="l">
              <a:lnSpc>
                <a:spcPct val="95000"/>
              </a:lnSpc>
              <a:spcBef>
                <a:spcPts val="1200"/>
              </a:spcBef>
              <a:spcAft>
                <a:spcPts val="0"/>
              </a:spcAft>
              <a:buSzPts val="1018"/>
              <a:buNone/>
            </a:pPr>
            <a:r>
              <a:rPr b="1" lang="en" sz="1600"/>
              <a:t>Pond and Fountain Maintenance Chair</a:t>
            </a:r>
            <a:r>
              <a:rPr lang="en" sz="1600"/>
              <a:t> - Terry G</a:t>
            </a:r>
            <a:endParaRPr sz="1600"/>
          </a:p>
          <a:p>
            <a:pPr indent="0" lvl="0" marL="0" rtl="0" algn="l">
              <a:lnSpc>
                <a:spcPct val="95000"/>
              </a:lnSpc>
              <a:spcBef>
                <a:spcPts val="1200"/>
              </a:spcBef>
              <a:spcAft>
                <a:spcPts val="0"/>
              </a:spcAft>
              <a:buSzPts val="1018"/>
              <a:buNone/>
            </a:pPr>
            <a:r>
              <a:rPr b="1" lang="en" sz="1600"/>
              <a:t>Escrow Approval Chair</a:t>
            </a:r>
            <a:r>
              <a:rPr lang="en" sz="1600"/>
              <a:t> - Brad H</a:t>
            </a:r>
            <a:endParaRPr sz="1600"/>
          </a:p>
          <a:p>
            <a:pPr indent="0" lvl="0" marL="0" rtl="0" algn="l">
              <a:lnSpc>
                <a:spcPct val="95000"/>
              </a:lnSpc>
              <a:spcBef>
                <a:spcPts val="1200"/>
              </a:spcBef>
              <a:spcAft>
                <a:spcPts val="0"/>
              </a:spcAft>
              <a:buSzPts val="1018"/>
              <a:buNone/>
            </a:pPr>
            <a:r>
              <a:rPr b="1" lang="en" sz="1600"/>
              <a:t>Landscape Irrigation Chair </a:t>
            </a:r>
            <a:r>
              <a:rPr lang="en" sz="1600"/>
              <a:t>- Arun </a:t>
            </a:r>
            <a:endParaRPr sz="1600"/>
          </a:p>
          <a:p>
            <a:pPr indent="0" lvl="0" marL="0" rtl="0" algn="l">
              <a:lnSpc>
                <a:spcPct val="95000"/>
              </a:lnSpc>
              <a:spcBef>
                <a:spcPts val="1200"/>
              </a:spcBef>
              <a:spcAft>
                <a:spcPts val="0"/>
              </a:spcAft>
              <a:buSzPts val="1018"/>
              <a:buNone/>
            </a:pPr>
            <a:r>
              <a:rPr b="1" lang="en" sz="1600"/>
              <a:t>Landscaping Chair</a:t>
            </a:r>
            <a:r>
              <a:rPr lang="en" sz="1600"/>
              <a:t> - Geethika S</a:t>
            </a:r>
            <a:endParaRPr sz="1600"/>
          </a:p>
          <a:p>
            <a:pPr indent="0" lvl="0" marL="0" rtl="0" algn="l">
              <a:lnSpc>
                <a:spcPct val="95000"/>
              </a:lnSpc>
              <a:spcBef>
                <a:spcPts val="1200"/>
              </a:spcBef>
              <a:spcAft>
                <a:spcPts val="0"/>
              </a:spcAft>
              <a:buSzPts val="1018"/>
              <a:buNone/>
            </a:pPr>
            <a:r>
              <a:rPr b="1" lang="en" sz="1600"/>
              <a:t>Architectural Committee Chair</a:t>
            </a:r>
            <a:r>
              <a:rPr lang="en" sz="1600"/>
              <a:t> </a:t>
            </a:r>
            <a:r>
              <a:rPr b="1" lang="en" sz="1600"/>
              <a:t>&amp; Legal Questions Adviser</a:t>
            </a:r>
            <a:r>
              <a:rPr lang="en" sz="1600"/>
              <a:t>- Ian</a:t>
            </a:r>
            <a:endParaRPr sz="1600"/>
          </a:p>
          <a:p>
            <a:pPr indent="0" lvl="0" marL="0" rtl="0" algn="l">
              <a:lnSpc>
                <a:spcPct val="95000"/>
              </a:lnSpc>
              <a:spcBef>
                <a:spcPts val="1200"/>
              </a:spcBef>
              <a:spcAft>
                <a:spcPts val="0"/>
              </a:spcAft>
              <a:buSzPts val="1018"/>
              <a:buNone/>
            </a:pPr>
            <a:r>
              <a:rPr b="1" lang="en" sz="1600"/>
              <a:t>AppFolio Communications Chair </a:t>
            </a:r>
            <a:r>
              <a:rPr lang="en" sz="1600"/>
              <a:t>- Arun &amp; Ajay</a:t>
            </a:r>
            <a:endParaRPr sz="1600"/>
          </a:p>
          <a:p>
            <a:pPr indent="0" lvl="0" marL="0" rtl="0" algn="l">
              <a:lnSpc>
                <a:spcPct val="95000"/>
              </a:lnSpc>
              <a:spcBef>
                <a:spcPts val="1200"/>
              </a:spcBef>
              <a:spcAft>
                <a:spcPts val="0"/>
              </a:spcAft>
              <a:buSzPts val="1018"/>
              <a:buNone/>
            </a:pPr>
            <a:r>
              <a:rPr b="1" lang="en" sz="1600"/>
              <a:t>Rules Enforcement</a:t>
            </a:r>
            <a:r>
              <a:rPr lang="en" sz="1600"/>
              <a:t> - Ian</a:t>
            </a:r>
            <a:endParaRPr b="1" sz="1600"/>
          </a:p>
          <a:p>
            <a:pPr indent="0" lvl="0" marL="0" rtl="0" algn="l">
              <a:lnSpc>
                <a:spcPct val="95000"/>
              </a:lnSpc>
              <a:spcBef>
                <a:spcPts val="1200"/>
              </a:spcBef>
              <a:spcAft>
                <a:spcPts val="0"/>
              </a:spcAft>
              <a:buSzPts val="1018"/>
              <a:buNone/>
            </a:pPr>
            <a:r>
              <a:rPr b="1" lang="en" sz="1600"/>
              <a:t>Social Event Logistics Chair</a:t>
            </a:r>
            <a:r>
              <a:rPr lang="en" sz="1600"/>
              <a:t> - Brad</a:t>
            </a:r>
            <a:endParaRPr sz="1600"/>
          </a:p>
          <a:p>
            <a:pPr indent="0" lvl="0" marL="0" rtl="0" algn="l">
              <a:lnSpc>
                <a:spcPct val="95000"/>
              </a:lnSpc>
              <a:spcBef>
                <a:spcPts val="1200"/>
              </a:spcBef>
              <a:spcAft>
                <a:spcPts val="0"/>
              </a:spcAft>
              <a:buSzPts val="1018"/>
              <a:buNone/>
            </a:pPr>
            <a:r>
              <a:rPr b="1" lang="en" sz="1600"/>
              <a:t>Playground Garbage Attendant </a:t>
            </a:r>
            <a:r>
              <a:rPr lang="en" sz="1600"/>
              <a:t>- Isaac</a:t>
            </a:r>
            <a:endParaRPr sz="1600"/>
          </a:p>
          <a:p>
            <a:pPr indent="0" lvl="0" marL="0" rtl="0" algn="l">
              <a:lnSpc>
                <a:spcPct val="95000"/>
              </a:lnSpc>
              <a:spcBef>
                <a:spcPts val="1200"/>
              </a:spcBef>
              <a:spcAft>
                <a:spcPts val="0"/>
              </a:spcAft>
              <a:buSzPts val="1018"/>
              <a:buNone/>
            </a:pPr>
            <a:r>
              <a:rPr b="1" lang="en" sz="1600"/>
              <a:t>Playground Garbage Monitor </a:t>
            </a:r>
            <a:r>
              <a:rPr lang="en" sz="1600"/>
              <a:t>- Ian</a:t>
            </a:r>
            <a:endParaRPr b="1" sz="1600"/>
          </a:p>
          <a:p>
            <a:pPr indent="0" lvl="0" marL="0" rtl="0" algn="l">
              <a:lnSpc>
                <a:spcPct val="95000"/>
              </a:lnSpc>
              <a:spcBef>
                <a:spcPts val="1200"/>
              </a:spcBef>
              <a:spcAft>
                <a:spcPts val="0"/>
              </a:spcAft>
              <a:buSzPts val="1018"/>
              <a:buNone/>
            </a:pPr>
            <a:r>
              <a:rPr b="1" lang="en" sz="1600"/>
              <a:t>(New) Woodbridge Residents Only (Vetted) WhatApp Group Admin</a:t>
            </a:r>
            <a:r>
              <a:rPr lang="en" sz="1600"/>
              <a:t> - Co-managed by Neighborhood Watch Street Captains</a:t>
            </a:r>
            <a:endParaRPr sz="1600"/>
          </a:p>
          <a:p>
            <a:pPr indent="0" lvl="0" marL="0" rtl="0" algn="l">
              <a:lnSpc>
                <a:spcPct val="95000"/>
              </a:lnSpc>
              <a:spcBef>
                <a:spcPts val="1200"/>
              </a:spcBef>
              <a:spcAft>
                <a:spcPts val="0"/>
              </a:spcAft>
              <a:buSzPts val="1018"/>
              <a:buNone/>
            </a:pPr>
            <a:r>
              <a:rPr b="1" lang="en" sz="1600"/>
              <a:t>Woodbridge Facebook Page Admin</a:t>
            </a:r>
            <a:r>
              <a:rPr lang="en" sz="1600"/>
              <a:t> - Dan (Privately Managed/Moderated)</a:t>
            </a:r>
            <a:endParaRPr sz="1600"/>
          </a:p>
          <a:p>
            <a:pPr indent="0" lvl="0" marL="0" rtl="0" algn="l">
              <a:lnSpc>
                <a:spcPct val="95000"/>
              </a:lnSpc>
              <a:spcBef>
                <a:spcPts val="1200"/>
              </a:spcBef>
              <a:spcAft>
                <a:spcPts val="1200"/>
              </a:spcAft>
              <a:buSzPts val="1018"/>
              <a:buNone/>
            </a:pPr>
            <a:r>
              <a:t/>
            </a:r>
            <a:endParaRPr sz="2087"/>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8"/>
          <p:cNvSpPr txBox="1"/>
          <p:nvPr>
            <p:ph type="title"/>
          </p:nvPr>
        </p:nvSpPr>
        <p:spPr>
          <a:xfrm>
            <a:off x="1388554" y="1336261"/>
            <a:ext cx="6366900" cy="33855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200"/>
              <a:buNone/>
            </a:pPr>
            <a:r>
              <a:rPr b="1" lang="en" sz="6500"/>
              <a:t>Financials</a:t>
            </a:r>
            <a:endParaRPr b="1" sz="6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9"/>
          <p:cNvSpPr txBox="1"/>
          <p:nvPr>
            <p:ph type="title"/>
          </p:nvPr>
        </p:nvSpPr>
        <p:spPr>
          <a:xfrm>
            <a:off x="819150" y="379071"/>
            <a:ext cx="7505700" cy="62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a:t>2025 Statement of Financial Activity</a:t>
            </a:r>
            <a:endParaRPr b="1"/>
          </a:p>
        </p:txBody>
      </p:sp>
      <p:pic>
        <p:nvPicPr>
          <p:cNvPr id="169" name="Google Shape;169;p19"/>
          <p:cNvPicPr preferRelativeResize="0"/>
          <p:nvPr/>
        </p:nvPicPr>
        <p:blipFill>
          <a:blip r:embed="rId3">
            <a:alphaModFix/>
          </a:blip>
          <a:stretch>
            <a:fillRect/>
          </a:stretch>
        </p:blipFill>
        <p:spPr>
          <a:xfrm>
            <a:off x="544863" y="1184675"/>
            <a:ext cx="8054274" cy="44886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0"/>
          <p:cNvSpPr txBox="1"/>
          <p:nvPr>
            <p:ph type="title"/>
          </p:nvPr>
        </p:nvSpPr>
        <p:spPr>
          <a:xfrm>
            <a:off x="742100" y="329824"/>
            <a:ext cx="7505700" cy="44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sz="3500"/>
              <a:t>2026 Budget</a:t>
            </a:r>
            <a:endParaRPr sz="3500">
              <a:solidFill>
                <a:srgbClr val="FF0000"/>
              </a:solidFill>
            </a:endParaRPr>
          </a:p>
        </p:txBody>
      </p:sp>
      <p:graphicFrame>
        <p:nvGraphicFramePr>
          <p:cNvPr id="175" name="Google Shape;175;p20"/>
          <p:cNvGraphicFramePr/>
          <p:nvPr/>
        </p:nvGraphicFramePr>
        <p:xfrm>
          <a:off x="804325" y="946235"/>
          <a:ext cx="3000000" cy="3000000"/>
        </p:xfrm>
        <a:graphic>
          <a:graphicData uri="http://schemas.openxmlformats.org/drawingml/2006/table">
            <a:tbl>
              <a:tblPr>
                <a:noFill/>
                <a:tableStyleId>{66635A09-513F-47B8-BFB6-91F6E8EBAF6B}</a:tableStyleId>
              </a:tblPr>
              <a:tblGrid>
                <a:gridCol w="5215900"/>
                <a:gridCol w="2627725"/>
              </a:tblGrid>
              <a:tr h="542425">
                <a:tc>
                  <a:txBody>
                    <a:bodyPr/>
                    <a:lstStyle/>
                    <a:p>
                      <a:pPr indent="0" lvl="0" marL="0" marR="0" rtl="0" algn="l">
                        <a:lnSpc>
                          <a:spcPct val="100000"/>
                        </a:lnSpc>
                        <a:spcBef>
                          <a:spcPts val="0"/>
                        </a:spcBef>
                        <a:spcAft>
                          <a:spcPts val="0"/>
                        </a:spcAft>
                        <a:buClr>
                          <a:srgbClr val="000000"/>
                        </a:buClr>
                        <a:buSzPts val="1500"/>
                        <a:buFont typeface="Arial"/>
                        <a:buNone/>
                      </a:pPr>
                      <a:r>
                        <a:rPr b="1" lang="en" sz="2100" u="none" cap="none" strike="noStrike">
                          <a:latin typeface="Calibri"/>
                          <a:ea typeface="Calibri"/>
                          <a:cs typeface="Calibri"/>
                          <a:sym typeface="Calibri"/>
                        </a:rPr>
                        <a:t>Expected Income </a:t>
                      </a:r>
                      <a:endParaRPr b="1" sz="2100" u="none" cap="none" strike="noStrike">
                        <a:latin typeface="Calibri"/>
                        <a:ea typeface="Calibri"/>
                        <a:cs typeface="Calibri"/>
                        <a:sym typeface="Calibri"/>
                      </a:endParaRPr>
                    </a:p>
                  </a:txBody>
                  <a:tcPr marT="9525" marB="91425" marR="9525" marL="9525" anchor="b">
                    <a:lnB cap="flat" cmpd="sng" w="9525">
                      <a:solidFill>
                        <a:srgbClr val="8EA9DB"/>
                      </a:solidFill>
                      <a:prstDash val="solid"/>
                      <a:round/>
                      <a:headEnd len="sm" w="sm" type="none"/>
                      <a:tailEnd len="sm" w="sm" type="none"/>
                    </a:lnB>
                    <a:solidFill>
                      <a:srgbClr val="D9E1F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 sz="2100" u="none" cap="none" strike="noStrike">
                          <a:latin typeface="Calibri"/>
                          <a:ea typeface="Calibri"/>
                          <a:cs typeface="Calibri"/>
                          <a:sym typeface="Calibri"/>
                        </a:rPr>
                        <a:t>$ </a:t>
                      </a:r>
                      <a:r>
                        <a:rPr b="1" lang="en" sz="2100" u="none" cap="none" strike="noStrike">
                          <a:latin typeface="Calibri"/>
                          <a:ea typeface="Calibri"/>
                          <a:cs typeface="Calibri"/>
                          <a:sym typeface="Calibri"/>
                        </a:rPr>
                        <a:t>2</a:t>
                      </a:r>
                      <a:r>
                        <a:rPr b="1" lang="en" sz="2100">
                          <a:latin typeface="Calibri"/>
                          <a:ea typeface="Calibri"/>
                          <a:cs typeface="Calibri"/>
                          <a:sym typeface="Calibri"/>
                        </a:rPr>
                        <a:t>40</a:t>
                      </a:r>
                      <a:r>
                        <a:rPr b="1" lang="en" sz="2100" u="none" cap="none" strike="noStrike">
                          <a:latin typeface="Calibri"/>
                          <a:ea typeface="Calibri"/>
                          <a:cs typeface="Calibri"/>
                          <a:sym typeface="Calibri"/>
                        </a:rPr>
                        <a:t>,000</a:t>
                      </a:r>
                      <a:endParaRPr b="1" sz="2100" u="none" cap="none" strike="noStrike">
                        <a:latin typeface="Calibri"/>
                        <a:ea typeface="Calibri"/>
                        <a:cs typeface="Calibri"/>
                        <a:sym typeface="Calibri"/>
                      </a:endParaRPr>
                    </a:p>
                  </a:txBody>
                  <a:tcPr marT="9525" marB="91425" marR="9525" marL="9525" anchor="b">
                    <a:lnT cap="flat" cmpd="sng" w="9525">
                      <a:solidFill>
                        <a:srgbClr val="8EA9DB"/>
                      </a:solidFill>
                      <a:prstDash val="solid"/>
                      <a:round/>
                      <a:headEnd len="sm" w="sm" type="none"/>
                      <a:tailEnd len="sm" w="sm" type="none"/>
                    </a:lnT>
                    <a:solidFill>
                      <a:srgbClr val="D9E1F2"/>
                    </a:solidFill>
                  </a:tcPr>
                </a:tc>
              </a:tr>
              <a:tr h="314200">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latin typeface="Calibri"/>
                          <a:ea typeface="Calibri"/>
                          <a:cs typeface="Calibri"/>
                          <a:sym typeface="Calibri"/>
                        </a:rPr>
                        <a:t>Expected Expenses</a:t>
                      </a:r>
                      <a:endParaRPr b="1" sz="1500" u="none" cap="none" strike="noStrike">
                        <a:latin typeface="Calibri"/>
                        <a:ea typeface="Calibri"/>
                        <a:cs typeface="Calibri"/>
                        <a:sym typeface="Calibri"/>
                      </a:endParaRPr>
                    </a:p>
                  </a:txBody>
                  <a:tcPr marT="9525" marB="91425" marR="9525" marL="9525" anchor="b">
                    <a:lnT cap="flat" cmpd="sng" w="9525">
                      <a:solidFill>
                        <a:srgbClr val="8EA9DB"/>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E1F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latin typeface="Calibri"/>
                          <a:ea typeface="Calibri"/>
                          <a:cs typeface="Calibri"/>
                          <a:sym typeface="Calibri"/>
                        </a:rPr>
                        <a:t> Amount $ </a:t>
                      </a:r>
                      <a:endParaRPr b="1" sz="1500" u="none" cap="none" strike="noStrike">
                        <a:latin typeface="Calibri"/>
                        <a:ea typeface="Calibri"/>
                        <a:cs typeface="Calibri"/>
                        <a:sym typeface="Calibri"/>
                      </a:endParaRPr>
                    </a:p>
                  </a:txBody>
                  <a:tcPr marT="9525" marB="91425" marR="9525" marL="9525" anchor="b">
                    <a:lnB cap="flat" cmpd="sng" w="28575">
                      <a:solidFill>
                        <a:srgbClr val="000000"/>
                      </a:solidFill>
                      <a:prstDash val="solid"/>
                      <a:round/>
                      <a:headEnd len="sm" w="sm" type="none"/>
                      <a:tailEnd len="sm" w="sm" type="none"/>
                    </a:lnB>
                    <a:solidFill>
                      <a:srgbClr val="D9E1F2"/>
                    </a:solidFill>
                  </a:tcPr>
                </a:tc>
              </a:tr>
              <a:tr h="265325">
                <a:tc>
                  <a:txBody>
                    <a:bodyPr/>
                    <a:lstStyle/>
                    <a:p>
                      <a:pPr indent="0" lvl="0" marL="0" rtl="0" algn="l">
                        <a:lnSpc>
                          <a:spcPct val="50000"/>
                        </a:lnSpc>
                        <a:spcBef>
                          <a:spcPts val="0"/>
                        </a:spcBef>
                        <a:spcAft>
                          <a:spcPts val="0"/>
                        </a:spcAft>
                        <a:buClr>
                          <a:srgbClr val="000000"/>
                        </a:buClr>
                        <a:buSzPts val="1400"/>
                        <a:buFont typeface="Arial"/>
                        <a:buNone/>
                      </a:pPr>
                      <a:r>
                        <a:rPr lang="en"/>
                        <a:t>Landscape - Maintenance</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noFill/>
                  </a:tcPr>
                </a:tc>
                <a:tc>
                  <a:txBody>
                    <a:bodyPr/>
                    <a:lstStyle/>
                    <a:p>
                      <a:pPr indent="0" lvl="0" marL="0" rtl="0" algn="l">
                        <a:lnSpc>
                          <a:spcPct val="50000"/>
                        </a:lnSpc>
                        <a:spcBef>
                          <a:spcPts val="0"/>
                        </a:spcBef>
                        <a:spcAft>
                          <a:spcPts val="0"/>
                        </a:spcAft>
                        <a:buClr>
                          <a:srgbClr val="000000"/>
                        </a:buClr>
                        <a:buSzPts val="1400"/>
                        <a:buFont typeface="Arial"/>
                        <a:buNone/>
                      </a:pPr>
                      <a:r>
                        <a:rPr lang="en"/>
                        <a:t> $ 120,000</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noFill/>
                  </a:tcPr>
                </a:tc>
              </a:tr>
              <a:tr h="265325">
                <a:tc>
                  <a:txBody>
                    <a:bodyPr/>
                    <a:lstStyle/>
                    <a:p>
                      <a:pPr indent="0" lvl="0" marL="0" rtl="0" algn="l">
                        <a:lnSpc>
                          <a:spcPct val="50000"/>
                        </a:lnSpc>
                        <a:spcBef>
                          <a:spcPts val="0"/>
                        </a:spcBef>
                        <a:spcAft>
                          <a:spcPts val="0"/>
                        </a:spcAft>
                        <a:buClr>
                          <a:srgbClr val="000000"/>
                        </a:buClr>
                        <a:buSzPts val="1400"/>
                        <a:buFont typeface="Arial"/>
                        <a:buNone/>
                      </a:pPr>
                      <a:r>
                        <a:rPr lang="en"/>
                        <a:t>Landscape – Mulching</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noFill/>
                  </a:tcPr>
                </a:tc>
                <a:tc>
                  <a:txBody>
                    <a:bodyPr/>
                    <a:lstStyle/>
                    <a:p>
                      <a:pPr indent="0" lvl="0" marL="0" rtl="0" algn="l">
                        <a:lnSpc>
                          <a:spcPct val="50000"/>
                        </a:lnSpc>
                        <a:spcBef>
                          <a:spcPts val="0"/>
                        </a:spcBef>
                        <a:spcAft>
                          <a:spcPts val="0"/>
                        </a:spcAft>
                        <a:buClr>
                          <a:srgbClr val="000000"/>
                        </a:buClr>
                        <a:buSzPts val="1400"/>
                        <a:buFont typeface="Arial"/>
                        <a:buNone/>
                      </a:pPr>
                      <a:r>
                        <a:rPr lang="en"/>
                        <a:t> $ </a:t>
                      </a:r>
                      <a:r>
                        <a:rPr lang="en"/>
                        <a:t>20</a:t>
                      </a:r>
                      <a:r>
                        <a:rPr lang="en"/>
                        <a:t>,000</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noFill/>
                  </a:tcPr>
                </a:tc>
              </a:tr>
              <a:tr h="290325">
                <a:tc>
                  <a:txBody>
                    <a:bodyPr/>
                    <a:lstStyle/>
                    <a:p>
                      <a:pPr indent="0" lvl="0" marL="0" rtl="0" algn="l">
                        <a:lnSpc>
                          <a:spcPct val="50000"/>
                        </a:lnSpc>
                        <a:spcBef>
                          <a:spcPts val="0"/>
                        </a:spcBef>
                        <a:spcAft>
                          <a:spcPts val="0"/>
                        </a:spcAft>
                        <a:buClr>
                          <a:srgbClr val="000000"/>
                        </a:buClr>
                        <a:buSzPts val="1400"/>
                        <a:buFont typeface="Arial"/>
                        <a:buNone/>
                      </a:pPr>
                      <a:r>
                        <a:rPr lang="en"/>
                        <a:t>Landscape - Special Projects</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noFill/>
                  </a:tcPr>
                </a:tc>
                <a:tc>
                  <a:txBody>
                    <a:bodyPr/>
                    <a:lstStyle/>
                    <a:p>
                      <a:pPr indent="0" lvl="0" marL="0" rtl="0" algn="l">
                        <a:lnSpc>
                          <a:spcPct val="50000"/>
                        </a:lnSpc>
                        <a:spcBef>
                          <a:spcPts val="0"/>
                        </a:spcBef>
                        <a:spcAft>
                          <a:spcPts val="0"/>
                        </a:spcAft>
                        <a:buClr>
                          <a:srgbClr val="000000"/>
                        </a:buClr>
                        <a:buSzPts val="1400"/>
                        <a:buFont typeface="Arial"/>
                        <a:buNone/>
                      </a:pPr>
                      <a:r>
                        <a:rPr lang="en"/>
                        <a:t> $ </a:t>
                      </a:r>
                      <a:r>
                        <a:rPr lang="en"/>
                        <a:t>2</a:t>
                      </a:r>
                      <a:r>
                        <a:rPr lang="en"/>
                        <a:t>0,000</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noFill/>
                  </a:tcPr>
                </a:tc>
              </a:tr>
              <a:tr h="252825">
                <a:tc>
                  <a:txBody>
                    <a:bodyPr/>
                    <a:lstStyle/>
                    <a:p>
                      <a:pPr indent="0" lvl="0" marL="0" rtl="0" algn="l">
                        <a:lnSpc>
                          <a:spcPct val="50000"/>
                        </a:lnSpc>
                        <a:spcBef>
                          <a:spcPts val="0"/>
                        </a:spcBef>
                        <a:spcAft>
                          <a:spcPts val="0"/>
                        </a:spcAft>
                        <a:buClr>
                          <a:srgbClr val="000000"/>
                        </a:buClr>
                        <a:buSzPts val="1400"/>
                        <a:buFont typeface="Arial"/>
                        <a:buNone/>
                      </a:pPr>
                      <a:r>
                        <a:rPr lang="en"/>
                        <a:t>Landscape - Irrigation repairs</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noFill/>
                  </a:tcPr>
                </a:tc>
                <a:tc>
                  <a:txBody>
                    <a:bodyPr/>
                    <a:lstStyle/>
                    <a:p>
                      <a:pPr indent="0" lvl="0" marL="0" rtl="0" algn="l">
                        <a:lnSpc>
                          <a:spcPct val="50000"/>
                        </a:lnSpc>
                        <a:spcBef>
                          <a:spcPts val="0"/>
                        </a:spcBef>
                        <a:spcAft>
                          <a:spcPts val="0"/>
                        </a:spcAft>
                        <a:buClr>
                          <a:srgbClr val="000000"/>
                        </a:buClr>
                        <a:buSzPts val="1400"/>
                        <a:buFont typeface="Arial"/>
                        <a:buNone/>
                      </a:pPr>
                      <a:r>
                        <a:rPr lang="en"/>
                        <a:t> $ 10,000</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noFill/>
                  </a:tcPr>
                </a:tc>
              </a:tr>
              <a:tr h="277825">
                <a:tc>
                  <a:txBody>
                    <a:bodyPr/>
                    <a:lstStyle/>
                    <a:p>
                      <a:pPr indent="0" lvl="0" marL="0" rtl="0" algn="l">
                        <a:lnSpc>
                          <a:spcPct val="50000"/>
                        </a:lnSpc>
                        <a:spcBef>
                          <a:spcPts val="0"/>
                        </a:spcBef>
                        <a:spcAft>
                          <a:spcPts val="0"/>
                        </a:spcAft>
                        <a:buClr>
                          <a:srgbClr val="000000"/>
                        </a:buClr>
                        <a:buSzPts val="1400"/>
                        <a:buFont typeface="Arial"/>
                        <a:buNone/>
                      </a:pPr>
                      <a:r>
                        <a:rPr lang="en"/>
                        <a:t>Utilities (Water + Electricity + Stormwater)</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noFill/>
                  </a:tcPr>
                </a:tc>
                <a:tc>
                  <a:txBody>
                    <a:bodyPr/>
                    <a:lstStyle/>
                    <a:p>
                      <a:pPr indent="0" lvl="0" marL="0" rtl="0" algn="l">
                        <a:lnSpc>
                          <a:spcPct val="50000"/>
                        </a:lnSpc>
                        <a:spcBef>
                          <a:spcPts val="0"/>
                        </a:spcBef>
                        <a:spcAft>
                          <a:spcPts val="0"/>
                        </a:spcAft>
                        <a:buClr>
                          <a:srgbClr val="000000"/>
                        </a:buClr>
                        <a:buSzPts val="1400"/>
                        <a:buFont typeface="Arial"/>
                        <a:buNone/>
                      </a:pPr>
                      <a:r>
                        <a:rPr lang="en"/>
                        <a:t> $ 45,000</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noFill/>
                  </a:tcPr>
                </a:tc>
              </a:tr>
              <a:tr h="240325">
                <a:tc>
                  <a:txBody>
                    <a:bodyPr/>
                    <a:lstStyle/>
                    <a:p>
                      <a:pPr indent="0" lvl="0" marL="0" rtl="0" algn="l">
                        <a:lnSpc>
                          <a:spcPct val="50000"/>
                        </a:lnSpc>
                        <a:spcBef>
                          <a:spcPts val="0"/>
                        </a:spcBef>
                        <a:spcAft>
                          <a:spcPts val="0"/>
                        </a:spcAft>
                        <a:buClr>
                          <a:srgbClr val="000000"/>
                        </a:buClr>
                        <a:buSzPts val="1400"/>
                        <a:buFont typeface="Arial"/>
                        <a:buNone/>
                      </a:pPr>
                      <a:r>
                        <a:rPr lang="en"/>
                        <a:t>Pond Fountain Maintenance</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noFill/>
                  </a:tcPr>
                </a:tc>
                <a:tc>
                  <a:txBody>
                    <a:bodyPr/>
                    <a:lstStyle/>
                    <a:p>
                      <a:pPr indent="0" lvl="0" marL="0" rtl="0" algn="l">
                        <a:lnSpc>
                          <a:spcPct val="50000"/>
                        </a:lnSpc>
                        <a:spcBef>
                          <a:spcPts val="0"/>
                        </a:spcBef>
                        <a:spcAft>
                          <a:spcPts val="0"/>
                        </a:spcAft>
                        <a:buClr>
                          <a:srgbClr val="000000"/>
                        </a:buClr>
                        <a:buSzPts val="1400"/>
                        <a:buFont typeface="Arial"/>
                        <a:buNone/>
                      </a:pPr>
                      <a:r>
                        <a:rPr lang="en"/>
                        <a:t> $ </a:t>
                      </a:r>
                      <a:r>
                        <a:rPr lang="en"/>
                        <a:t>15</a:t>
                      </a:r>
                      <a:r>
                        <a:rPr lang="en"/>
                        <a:t>,000</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noFill/>
                  </a:tcPr>
                </a:tc>
              </a:tr>
              <a:tr h="177875">
                <a:tc>
                  <a:txBody>
                    <a:bodyPr/>
                    <a:lstStyle/>
                    <a:p>
                      <a:pPr indent="0" lvl="0" marL="0" rtl="0" algn="l">
                        <a:lnSpc>
                          <a:spcPct val="50000"/>
                        </a:lnSpc>
                        <a:spcBef>
                          <a:spcPts val="0"/>
                        </a:spcBef>
                        <a:spcAft>
                          <a:spcPts val="0"/>
                        </a:spcAft>
                        <a:buClr>
                          <a:srgbClr val="000000"/>
                        </a:buClr>
                        <a:buSzPts val="1400"/>
                        <a:buFont typeface="Arial"/>
                        <a:buNone/>
                      </a:pPr>
                      <a:r>
                        <a:rPr lang="en"/>
                        <a:t>Play Structure Replacement Fund</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noFill/>
                  </a:tcPr>
                </a:tc>
                <a:tc>
                  <a:txBody>
                    <a:bodyPr/>
                    <a:lstStyle/>
                    <a:p>
                      <a:pPr indent="0" lvl="0" marL="0" rtl="0" algn="l">
                        <a:lnSpc>
                          <a:spcPct val="50000"/>
                        </a:lnSpc>
                        <a:spcBef>
                          <a:spcPts val="0"/>
                        </a:spcBef>
                        <a:spcAft>
                          <a:spcPts val="0"/>
                        </a:spcAft>
                        <a:buClr>
                          <a:srgbClr val="000000"/>
                        </a:buClr>
                        <a:buSzPts val="1400"/>
                        <a:buFont typeface="Arial"/>
                        <a:buNone/>
                      </a:pPr>
                      <a:r>
                        <a:rPr lang="en"/>
                        <a:t> $ 10,000</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noFill/>
                  </a:tcPr>
                </a:tc>
              </a:tr>
              <a:tr h="227850">
                <a:tc>
                  <a:txBody>
                    <a:bodyPr/>
                    <a:lstStyle/>
                    <a:p>
                      <a:pPr indent="0" lvl="0" marL="0" rtl="0" algn="l">
                        <a:lnSpc>
                          <a:spcPct val="50000"/>
                        </a:lnSpc>
                        <a:spcBef>
                          <a:spcPts val="0"/>
                        </a:spcBef>
                        <a:spcAft>
                          <a:spcPts val="0"/>
                        </a:spcAft>
                        <a:buClr>
                          <a:srgbClr val="000000"/>
                        </a:buClr>
                        <a:buSzPts val="1400"/>
                        <a:buFont typeface="Arial"/>
                        <a:buNone/>
                      </a:pPr>
                      <a:r>
                        <a:rPr lang="en"/>
                        <a:t>Sidewalk Tree Replacement Fund</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noFill/>
                  </a:tcPr>
                </a:tc>
                <a:tc>
                  <a:txBody>
                    <a:bodyPr/>
                    <a:lstStyle/>
                    <a:p>
                      <a:pPr indent="0" lvl="0" marL="0" rtl="0" algn="l">
                        <a:lnSpc>
                          <a:spcPct val="50000"/>
                        </a:lnSpc>
                        <a:spcBef>
                          <a:spcPts val="0"/>
                        </a:spcBef>
                        <a:spcAft>
                          <a:spcPts val="0"/>
                        </a:spcAft>
                        <a:buClr>
                          <a:srgbClr val="000000"/>
                        </a:buClr>
                        <a:buSzPts val="1400"/>
                        <a:buFont typeface="Arial"/>
                        <a:buNone/>
                      </a:pPr>
                      <a:r>
                        <a:rPr lang="en"/>
                        <a:t> $ </a:t>
                      </a:r>
                      <a:r>
                        <a:rPr lang="en"/>
                        <a:t>5</a:t>
                      </a:r>
                      <a:r>
                        <a:rPr lang="en"/>
                        <a:t>,000</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noFill/>
                  </a:tcPr>
                </a:tc>
              </a:tr>
              <a:tr h="202850">
                <a:tc>
                  <a:txBody>
                    <a:bodyPr/>
                    <a:lstStyle/>
                    <a:p>
                      <a:pPr indent="0" lvl="0" marL="0" rtl="0" algn="l">
                        <a:lnSpc>
                          <a:spcPct val="50000"/>
                        </a:lnSpc>
                        <a:spcBef>
                          <a:spcPts val="0"/>
                        </a:spcBef>
                        <a:spcAft>
                          <a:spcPts val="0"/>
                        </a:spcAft>
                        <a:buClr>
                          <a:srgbClr val="000000"/>
                        </a:buClr>
                        <a:buSzPts val="1400"/>
                        <a:buFont typeface="Arial"/>
                        <a:buNone/>
                      </a:pPr>
                      <a:r>
                        <a:rPr lang="en"/>
                        <a:t>Insurance, Appfolio, Property Tax, Website, Events</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noFill/>
                  </a:tcPr>
                </a:tc>
                <a:tc>
                  <a:txBody>
                    <a:bodyPr/>
                    <a:lstStyle/>
                    <a:p>
                      <a:pPr indent="0" lvl="0" marL="0" rtl="0" algn="l">
                        <a:lnSpc>
                          <a:spcPct val="50000"/>
                        </a:lnSpc>
                        <a:spcBef>
                          <a:spcPts val="0"/>
                        </a:spcBef>
                        <a:spcAft>
                          <a:spcPts val="0"/>
                        </a:spcAft>
                        <a:buClr>
                          <a:srgbClr val="000000"/>
                        </a:buClr>
                        <a:buSzPts val="1400"/>
                        <a:buFont typeface="Arial"/>
                        <a:buNone/>
                      </a:pPr>
                      <a:r>
                        <a:rPr lang="en"/>
                        <a:t> $ 1</a:t>
                      </a:r>
                      <a:r>
                        <a:rPr lang="en"/>
                        <a:t>5</a:t>
                      </a:r>
                      <a:r>
                        <a:rPr lang="en"/>
                        <a:t>,000</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noFill/>
                  </a:tcPr>
                </a:tc>
              </a:tr>
              <a:tr h="314200">
                <a:tc>
                  <a:txBody>
                    <a:bodyPr/>
                    <a:lstStyle/>
                    <a:p>
                      <a:pPr indent="0" lvl="0" marL="0" marR="0" rtl="0" algn="l">
                        <a:lnSpc>
                          <a:spcPct val="100000"/>
                        </a:lnSpc>
                        <a:spcBef>
                          <a:spcPts val="0"/>
                        </a:spcBef>
                        <a:spcAft>
                          <a:spcPts val="0"/>
                        </a:spcAft>
                        <a:buClr>
                          <a:srgbClr val="000000"/>
                        </a:buClr>
                        <a:buSzPts val="1500"/>
                        <a:buFont typeface="Arial"/>
                        <a:buNone/>
                      </a:pPr>
                      <a:r>
                        <a:rPr b="1" lang="en" sz="1900" u="none" cap="none" strike="noStrike">
                          <a:latin typeface="Calibri"/>
                          <a:ea typeface="Calibri"/>
                          <a:cs typeface="Calibri"/>
                          <a:sym typeface="Calibri"/>
                        </a:rPr>
                        <a:t>Total Budgeted Expenses</a:t>
                      </a:r>
                      <a:endParaRPr b="1" sz="1900" u="none" cap="none" strike="noStrike">
                        <a:latin typeface="Calibri"/>
                        <a:ea typeface="Calibri"/>
                        <a:cs typeface="Calibri"/>
                        <a:sym typeface="Calibri"/>
                      </a:endParaRPr>
                    </a:p>
                  </a:txBody>
                  <a:tcPr marT="9525" marB="91425" marR="9525" marL="9525" anchor="b">
                    <a:lnT cap="flat" cmpd="sng" w="28575">
                      <a:solidFill>
                        <a:srgbClr val="000000"/>
                      </a:solidFill>
                      <a:prstDash val="solid"/>
                      <a:round/>
                      <a:headEnd len="sm" w="sm" type="none"/>
                      <a:tailEnd len="sm" w="sm" type="none"/>
                    </a:lnT>
                    <a:solidFill>
                      <a:srgbClr val="D9E1F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 sz="1300" u="none" cap="none" strike="noStrike">
                          <a:latin typeface="Calibri"/>
                          <a:ea typeface="Calibri"/>
                          <a:cs typeface="Calibri"/>
                          <a:sym typeface="Calibri"/>
                        </a:rPr>
                        <a:t>   </a:t>
                      </a:r>
                      <a:r>
                        <a:rPr b="1" lang="en" sz="1900" u="none" cap="none" strike="noStrike">
                          <a:latin typeface="Calibri"/>
                          <a:ea typeface="Calibri"/>
                          <a:cs typeface="Calibri"/>
                          <a:sym typeface="Calibri"/>
                        </a:rPr>
                        <a:t>$ 2</a:t>
                      </a:r>
                      <a:r>
                        <a:rPr b="1" lang="en" sz="1900">
                          <a:latin typeface="Calibri"/>
                          <a:ea typeface="Calibri"/>
                          <a:cs typeface="Calibri"/>
                          <a:sym typeface="Calibri"/>
                        </a:rPr>
                        <a:t>60</a:t>
                      </a:r>
                      <a:r>
                        <a:rPr b="1" lang="en" sz="1900" u="none" cap="none" strike="noStrike">
                          <a:latin typeface="Calibri"/>
                          <a:ea typeface="Calibri"/>
                          <a:cs typeface="Calibri"/>
                          <a:sym typeface="Calibri"/>
                        </a:rPr>
                        <a:t>,000</a:t>
                      </a:r>
                      <a:endParaRPr b="1" sz="1900" u="none" cap="none" strike="noStrike">
                        <a:latin typeface="Calibri"/>
                        <a:ea typeface="Calibri"/>
                        <a:cs typeface="Calibri"/>
                        <a:sym typeface="Calibri"/>
                      </a:endParaRPr>
                    </a:p>
                  </a:txBody>
                  <a:tcPr marT="9525" marB="91425" marR="9525" marL="9525" anchor="b">
                    <a:lnT cap="flat" cmpd="sng" w="28575">
                      <a:solidFill>
                        <a:srgbClr val="000000"/>
                      </a:solidFill>
                      <a:prstDash val="solid"/>
                      <a:round/>
                      <a:headEnd len="sm" w="sm" type="none"/>
                      <a:tailEnd len="sm" w="sm" type="none"/>
                    </a:lnT>
                    <a:solidFill>
                      <a:srgbClr val="D9E1F2"/>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1"/>
          <p:cNvSpPr txBox="1"/>
          <p:nvPr>
            <p:ph type="title"/>
          </p:nvPr>
        </p:nvSpPr>
        <p:spPr>
          <a:xfrm>
            <a:off x="911188" y="448967"/>
            <a:ext cx="7505700" cy="127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b="1" lang="en" sz="3500"/>
              <a:t>Assets History </a:t>
            </a:r>
            <a:endParaRPr b="1" sz="3500"/>
          </a:p>
          <a:p>
            <a:pPr indent="0" lvl="0" marL="0" rtl="0" algn="l">
              <a:lnSpc>
                <a:spcPct val="100000"/>
              </a:lnSpc>
              <a:spcBef>
                <a:spcPts val="0"/>
              </a:spcBef>
              <a:spcAft>
                <a:spcPts val="0"/>
              </a:spcAft>
              <a:buSzPts val="3000"/>
              <a:buNone/>
            </a:pPr>
            <a:r>
              <a:rPr b="1" lang="en" sz="3500"/>
              <a:t>Year to Date Start &amp; End Balances</a:t>
            </a:r>
            <a:endParaRPr sz="3500"/>
          </a:p>
        </p:txBody>
      </p:sp>
      <p:graphicFrame>
        <p:nvGraphicFramePr>
          <p:cNvPr id="181" name="Google Shape;181;p21"/>
          <p:cNvGraphicFramePr/>
          <p:nvPr/>
        </p:nvGraphicFramePr>
        <p:xfrm>
          <a:off x="854800" y="1721875"/>
          <a:ext cx="3000000" cy="3000000"/>
        </p:xfrm>
        <a:graphic>
          <a:graphicData uri="http://schemas.openxmlformats.org/drawingml/2006/table">
            <a:tbl>
              <a:tblPr>
                <a:noFill/>
                <a:tableStyleId>{1925B8BF-2942-4635-B29B-2D266DDC6BD2}</a:tableStyleId>
              </a:tblPr>
              <a:tblGrid>
                <a:gridCol w="1643500"/>
                <a:gridCol w="995825"/>
                <a:gridCol w="995825"/>
                <a:gridCol w="995825"/>
                <a:gridCol w="995825"/>
                <a:gridCol w="995825"/>
                <a:gridCol w="995825"/>
              </a:tblGrid>
              <a:tr h="426100">
                <a:tc>
                  <a:txBody>
                    <a:bodyPr/>
                    <a:lstStyle/>
                    <a:p>
                      <a:pPr indent="0" lvl="0" marL="0" rtl="0" algn="l">
                        <a:spcBef>
                          <a:spcPts val="0"/>
                        </a:spcBef>
                        <a:spcAft>
                          <a:spcPts val="0"/>
                        </a:spcAft>
                        <a:buClr>
                          <a:srgbClr val="000000"/>
                        </a:buClr>
                        <a:buSzPts val="1400"/>
                        <a:buFont typeface="Arial"/>
                        <a:buNone/>
                      </a:pPr>
                      <a:r>
                        <a:t/>
                      </a:r>
                      <a:endParaRPr sz="1300"/>
                    </a:p>
                  </a:txBody>
                  <a:tcPr marT="91425" marB="91425" marR="91425" marL="91425">
                    <a:lnB cap="flat" cmpd="sng" w="9525">
                      <a:solidFill>
                        <a:srgbClr val="8EA9DB"/>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rgbClr val="000000"/>
                        </a:buClr>
                        <a:buSzPts val="1400"/>
                        <a:buFont typeface="Arial"/>
                        <a:buNone/>
                      </a:pPr>
                      <a:r>
                        <a:rPr lang="en" sz="1300"/>
                        <a:t>2021</a:t>
                      </a:r>
                      <a:endParaRPr sz="1300"/>
                    </a:p>
                  </a:txBody>
                  <a:tcPr marT="91425" marB="91425" marR="91425" marL="91425">
                    <a:lnR cap="flat" cmpd="sng" w="9525">
                      <a:solidFill>
                        <a:srgbClr val="9E9E9E"/>
                      </a:solidFill>
                      <a:prstDash val="solid"/>
                      <a:round/>
                      <a:headEnd len="sm" w="sm" type="none"/>
                      <a:tailEnd len="sm" w="sm" type="none"/>
                    </a:lnR>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rgbClr val="000000"/>
                        </a:buClr>
                        <a:buSzPts val="1400"/>
                        <a:buFont typeface="Arial"/>
                        <a:buNone/>
                      </a:pPr>
                      <a:r>
                        <a:rPr lang="en" sz="1300"/>
                        <a:t>2022</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rgbClr val="000000"/>
                        </a:buClr>
                        <a:buSzPts val="1400"/>
                        <a:buFont typeface="Arial"/>
                        <a:buNone/>
                      </a:pPr>
                      <a:r>
                        <a:rPr lang="en" sz="1300"/>
                        <a:t>2023</a:t>
                      </a:r>
                      <a:endParaRPr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rgbClr val="000000"/>
                        </a:buClr>
                        <a:buSzPts val="1400"/>
                        <a:buFont typeface="Arial"/>
                        <a:buNone/>
                      </a:pPr>
                      <a:r>
                        <a:rPr lang="en" sz="1300"/>
                        <a:t>202</a:t>
                      </a:r>
                      <a:r>
                        <a:rPr lang="en" sz="1300"/>
                        <a:t>4</a:t>
                      </a:r>
                      <a:endParaRPr sz="1300"/>
                    </a:p>
                  </a:txBody>
                  <a:tcPr marT="91425" marB="91425" marR="91425" marL="91425">
                    <a:lnL cap="flat" cmpd="sng" w="9525">
                      <a:solidFill>
                        <a:srgbClr val="9E9E9E"/>
                      </a:solidFill>
                      <a:prstDash val="solid"/>
                      <a:round/>
                      <a:headEnd len="sm" w="sm" type="none"/>
                      <a:tailEnd len="sm" w="sm" type="none"/>
                    </a:lnL>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rgbClr val="000000"/>
                        </a:buClr>
                        <a:buSzPts val="1400"/>
                        <a:buFont typeface="Arial"/>
                        <a:buNone/>
                      </a:pPr>
                      <a:r>
                        <a:rPr lang="en" sz="1300"/>
                        <a:t>202</a:t>
                      </a:r>
                      <a:r>
                        <a:rPr lang="en" sz="1300"/>
                        <a:t>5</a:t>
                      </a:r>
                      <a:endParaRPr sz="1300"/>
                    </a:p>
                  </a:txBody>
                  <a:tcPr marT="91425" marB="91425" marR="91425" marL="91425">
                    <a:lnB cap="flat" cmpd="sng" w="9525">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300"/>
                        <a:t>2026*</a:t>
                      </a:r>
                      <a:endParaRPr sz="1300"/>
                    </a:p>
                  </a:txBody>
                  <a:tcPr marT="91425" marB="91425" marR="91425" marL="91425">
                    <a:lnB cap="flat" cmpd="sng" w="9525">
                      <a:solidFill>
                        <a:schemeClr val="dk2"/>
                      </a:solidFill>
                      <a:prstDash val="solid"/>
                      <a:round/>
                      <a:headEnd len="sm" w="sm" type="none"/>
                      <a:tailEnd len="sm" w="sm" type="none"/>
                    </a:lnB>
                    <a:solidFill>
                      <a:schemeClr val="lt1"/>
                    </a:solidFill>
                  </a:tcPr>
                </a:tc>
              </a:tr>
              <a:tr h="554525">
                <a:tc>
                  <a:txBody>
                    <a:bodyPr/>
                    <a:lstStyle/>
                    <a:p>
                      <a:pPr indent="0" lvl="0" marL="0" rtl="0" algn="l">
                        <a:spcBef>
                          <a:spcPts val="0"/>
                        </a:spcBef>
                        <a:spcAft>
                          <a:spcPts val="0"/>
                        </a:spcAft>
                        <a:buClr>
                          <a:srgbClr val="000000"/>
                        </a:buClr>
                        <a:buSzPts val="1800"/>
                        <a:buFont typeface="Arial"/>
                        <a:buNone/>
                      </a:pPr>
                      <a:r>
                        <a:rPr lang="en" sz="1300"/>
                        <a:t>Assets at the start </a:t>
                      </a:r>
                      <a:endParaRPr sz="1300"/>
                    </a:p>
                  </a:txBody>
                  <a:tcPr marT="91425" marB="91425" marR="91425" marL="91425">
                    <a:lnL cap="flat" cmpd="sng" w="9525">
                      <a:solidFill>
                        <a:srgbClr val="8EA9DB"/>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8EA9DB"/>
                      </a:solidFill>
                      <a:prstDash val="solid"/>
                      <a:round/>
                      <a:headEnd len="sm" w="sm" type="none"/>
                      <a:tailEnd len="sm" w="sm" type="none"/>
                    </a:lnT>
                    <a:lnB cap="flat" cmpd="sng" w="9525">
                      <a:solidFill>
                        <a:srgbClr val="8EA9DB"/>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550"/>
                        <a:buFont typeface="Arial"/>
                        <a:buNone/>
                      </a:pPr>
                      <a:r>
                        <a:rPr lang="en" sz="1100"/>
                        <a:t>$222,069.60</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c>
                  <a:txBody>
                    <a:bodyPr/>
                    <a:lstStyle/>
                    <a:p>
                      <a:pPr indent="0" lvl="0" marL="0" rtl="0" algn="l">
                        <a:spcBef>
                          <a:spcPts val="0"/>
                        </a:spcBef>
                        <a:spcAft>
                          <a:spcPts val="0"/>
                        </a:spcAft>
                        <a:buClr>
                          <a:srgbClr val="000000"/>
                        </a:buClr>
                        <a:buSzPts val="1550"/>
                        <a:buFont typeface="Arial"/>
                        <a:buNone/>
                      </a:pPr>
                      <a:r>
                        <a:rPr lang="en" sz="1100"/>
                        <a:t>$198,089.06</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c>
                  <a:txBody>
                    <a:bodyPr/>
                    <a:lstStyle/>
                    <a:p>
                      <a:pPr indent="0" lvl="0" marL="0" rtl="0" algn="l">
                        <a:spcBef>
                          <a:spcPts val="0"/>
                        </a:spcBef>
                        <a:spcAft>
                          <a:spcPts val="0"/>
                        </a:spcAft>
                        <a:buClr>
                          <a:srgbClr val="000000"/>
                        </a:buClr>
                        <a:buSzPts val="1250"/>
                        <a:buFont typeface="Arial"/>
                        <a:buNone/>
                      </a:pPr>
                      <a:r>
                        <a:rPr lang="en" sz="1100"/>
                        <a:t>$267,314.85</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c>
                  <a:txBody>
                    <a:bodyPr/>
                    <a:lstStyle/>
                    <a:p>
                      <a:pPr indent="0" lvl="0" marL="0" rtl="0" algn="l">
                        <a:spcBef>
                          <a:spcPts val="0"/>
                        </a:spcBef>
                        <a:spcAft>
                          <a:spcPts val="0"/>
                        </a:spcAft>
                        <a:buClr>
                          <a:srgbClr val="000000"/>
                        </a:buClr>
                        <a:buSzPts val="1550"/>
                        <a:buFont typeface="Arial"/>
                        <a:buNone/>
                      </a:pPr>
                      <a:r>
                        <a:rPr lang="en" sz="1100"/>
                        <a:t>$</a:t>
                      </a:r>
                      <a:r>
                        <a:rPr lang="en" sz="1100"/>
                        <a:t>309,601.68</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c>
                  <a:txBody>
                    <a:bodyPr/>
                    <a:lstStyle/>
                    <a:p>
                      <a:pPr indent="0" lvl="0" marL="0" rtl="0" algn="l">
                        <a:spcBef>
                          <a:spcPts val="0"/>
                        </a:spcBef>
                        <a:spcAft>
                          <a:spcPts val="0"/>
                        </a:spcAft>
                        <a:buNone/>
                      </a:pPr>
                      <a:r>
                        <a:rPr lang="en" sz="1100"/>
                        <a:t>$353,766.40 </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c>
                  <a:txBody>
                    <a:bodyPr/>
                    <a:lstStyle/>
                    <a:p>
                      <a:pPr indent="0" lvl="0" marL="0" rtl="0" algn="l">
                        <a:spcBef>
                          <a:spcPts val="0"/>
                        </a:spcBef>
                        <a:spcAft>
                          <a:spcPts val="0"/>
                        </a:spcAft>
                        <a:buNone/>
                      </a:pPr>
                      <a:r>
                        <a:rPr lang="en" sz="1100"/>
                        <a:t>$393,048.01</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r>
              <a:tr h="491650">
                <a:tc>
                  <a:txBody>
                    <a:bodyPr/>
                    <a:lstStyle/>
                    <a:p>
                      <a:pPr indent="0" lvl="0" marL="0" rtl="0" algn="l">
                        <a:spcBef>
                          <a:spcPts val="0"/>
                        </a:spcBef>
                        <a:spcAft>
                          <a:spcPts val="0"/>
                        </a:spcAft>
                        <a:buClr>
                          <a:srgbClr val="000000"/>
                        </a:buClr>
                        <a:buSzPts val="1800"/>
                        <a:buFont typeface="Arial"/>
                        <a:buNone/>
                      </a:pPr>
                      <a:r>
                        <a:rPr lang="en" sz="1300"/>
                        <a:t>Income</a:t>
                      </a:r>
                      <a:endParaRPr sz="1300"/>
                    </a:p>
                  </a:txBody>
                  <a:tcPr marT="91425" marB="91425" marR="91425" marL="91425">
                    <a:lnL cap="flat" cmpd="sng" w="9525">
                      <a:solidFill>
                        <a:srgbClr val="8EA9DB"/>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8EA9DB"/>
                      </a:solidFill>
                      <a:prstDash val="solid"/>
                      <a:round/>
                      <a:headEnd len="sm" w="sm" type="none"/>
                      <a:tailEnd len="sm" w="sm" type="none"/>
                    </a:lnT>
                    <a:lnB cap="flat" cmpd="sng" w="9525">
                      <a:solidFill>
                        <a:srgbClr val="8EA9DB"/>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550"/>
                        <a:buFont typeface="Arial"/>
                        <a:buNone/>
                      </a:pPr>
                      <a:r>
                        <a:rPr lang="en" sz="1100"/>
                        <a:t>$181,831.12</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c>
                  <a:txBody>
                    <a:bodyPr/>
                    <a:lstStyle/>
                    <a:p>
                      <a:pPr indent="0" lvl="0" marL="0" rtl="0" algn="l">
                        <a:spcBef>
                          <a:spcPts val="0"/>
                        </a:spcBef>
                        <a:spcAft>
                          <a:spcPts val="0"/>
                        </a:spcAft>
                        <a:buClr>
                          <a:srgbClr val="000000"/>
                        </a:buClr>
                        <a:buSzPts val="1550"/>
                        <a:buFont typeface="Arial"/>
                        <a:buNone/>
                      </a:pPr>
                      <a:r>
                        <a:rPr lang="en" sz="1100"/>
                        <a:t>$262,458.31</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sz="1100"/>
                        <a:t>$238,966.39</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c>
                  <a:txBody>
                    <a:bodyPr/>
                    <a:lstStyle/>
                    <a:p>
                      <a:pPr indent="0" lvl="0" marL="0" rtl="0" algn="l">
                        <a:spcBef>
                          <a:spcPts val="0"/>
                        </a:spcBef>
                        <a:spcAft>
                          <a:spcPts val="0"/>
                        </a:spcAft>
                        <a:buNone/>
                      </a:pPr>
                      <a:r>
                        <a:rPr lang="en" sz="1100"/>
                        <a:t>$244,161.69</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sz="1100"/>
                        <a:t>$239,750.42</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c>
                  <a:txBody>
                    <a:bodyPr/>
                    <a:lstStyle/>
                    <a:p>
                      <a:pPr indent="0" lvl="0" marL="0" rtl="0" algn="l">
                        <a:spcBef>
                          <a:spcPts val="0"/>
                        </a:spcBef>
                        <a:spcAft>
                          <a:spcPts val="0"/>
                        </a:spcAft>
                        <a:buNone/>
                      </a:pPr>
                      <a:r>
                        <a:rPr lang="en" sz="1100"/>
                        <a:t>$240,000.00</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r>
              <a:tr h="491650">
                <a:tc>
                  <a:txBody>
                    <a:bodyPr/>
                    <a:lstStyle/>
                    <a:p>
                      <a:pPr indent="0" lvl="0" marL="0" rtl="0" algn="l">
                        <a:spcBef>
                          <a:spcPts val="0"/>
                        </a:spcBef>
                        <a:spcAft>
                          <a:spcPts val="0"/>
                        </a:spcAft>
                        <a:buClr>
                          <a:srgbClr val="000000"/>
                        </a:buClr>
                        <a:buSzPts val="1800"/>
                        <a:buFont typeface="Arial"/>
                        <a:buNone/>
                      </a:pPr>
                      <a:r>
                        <a:rPr lang="en" sz="1300"/>
                        <a:t>Expenses</a:t>
                      </a:r>
                      <a:endParaRPr sz="1300"/>
                    </a:p>
                  </a:txBody>
                  <a:tcPr marT="91425" marB="91425" marR="91425" marL="91425">
                    <a:lnL cap="flat" cmpd="sng" w="9525">
                      <a:solidFill>
                        <a:srgbClr val="8EA9DB"/>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8EA9DB"/>
                      </a:solidFill>
                      <a:prstDash val="solid"/>
                      <a:round/>
                      <a:headEnd len="sm" w="sm" type="none"/>
                      <a:tailEnd len="sm" w="sm" type="none"/>
                    </a:lnT>
                    <a:lnB cap="flat" cmpd="sng" w="9525">
                      <a:solidFill>
                        <a:srgbClr val="8EA9DB"/>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550"/>
                        <a:buFont typeface="Arial"/>
                        <a:buNone/>
                      </a:pPr>
                      <a:r>
                        <a:rPr lang="en" sz="1100"/>
                        <a:t>$205,765.15</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c>
                  <a:txBody>
                    <a:bodyPr/>
                    <a:lstStyle/>
                    <a:p>
                      <a:pPr indent="0" lvl="0" marL="0" rtl="0" algn="l">
                        <a:spcBef>
                          <a:spcPts val="0"/>
                        </a:spcBef>
                        <a:spcAft>
                          <a:spcPts val="0"/>
                        </a:spcAft>
                        <a:buClr>
                          <a:srgbClr val="000000"/>
                        </a:buClr>
                        <a:buSzPts val="1550"/>
                        <a:buFont typeface="Arial"/>
                        <a:buNone/>
                      </a:pPr>
                      <a:r>
                        <a:rPr lang="en" sz="1100"/>
                        <a:t>$193,232.52</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1"/>
                    </a:solidFill>
                  </a:tcPr>
                </a:tc>
                <a:tc>
                  <a:txBody>
                    <a:bodyPr/>
                    <a:lstStyle/>
                    <a:p>
                      <a:pPr indent="0" lvl="0" marL="0" rtl="0" algn="l">
                        <a:spcBef>
                          <a:spcPts val="0"/>
                        </a:spcBef>
                        <a:spcAft>
                          <a:spcPts val="0"/>
                        </a:spcAft>
                        <a:buClr>
                          <a:srgbClr val="000000"/>
                        </a:buClr>
                        <a:buSzPts val="1550"/>
                        <a:buFont typeface="Arial"/>
                        <a:buNone/>
                      </a:pPr>
                      <a:r>
                        <a:rPr lang="en" sz="1100"/>
                        <a:t>$196,679.56</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c>
                  <a:txBody>
                    <a:bodyPr/>
                    <a:lstStyle/>
                    <a:p>
                      <a:pPr indent="0" lvl="0" marL="0" rtl="0" algn="l">
                        <a:spcBef>
                          <a:spcPts val="0"/>
                        </a:spcBef>
                        <a:spcAft>
                          <a:spcPts val="0"/>
                        </a:spcAft>
                        <a:buClr>
                          <a:srgbClr val="000000"/>
                        </a:buClr>
                        <a:buSzPts val="1550"/>
                        <a:buFont typeface="Arial"/>
                        <a:buNone/>
                      </a:pPr>
                      <a:r>
                        <a:rPr lang="en" sz="1100"/>
                        <a:t>$223,716.57</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lang="en" sz="1100"/>
                        <a:t>$200,468.81</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c>
                  <a:txBody>
                    <a:bodyPr/>
                    <a:lstStyle/>
                    <a:p>
                      <a:pPr indent="0" lvl="0" marL="0" rtl="0" algn="l">
                        <a:spcBef>
                          <a:spcPts val="0"/>
                        </a:spcBef>
                        <a:spcAft>
                          <a:spcPts val="0"/>
                        </a:spcAft>
                        <a:buNone/>
                      </a:pPr>
                      <a:r>
                        <a:rPr lang="en" sz="1100"/>
                        <a:t>$260,000.00</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r>
              <a:tr h="670525">
                <a:tc>
                  <a:txBody>
                    <a:bodyPr/>
                    <a:lstStyle/>
                    <a:p>
                      <a:pPr indent="0" lvl="0" marL="0" rtl="0" algn="l">
                        <a:spcBef>
                          <a:spcPts val="0"/>
                        </a:spcBef>
                        <a:spcAft>
                          <a:spcPts val="0"/>
                        </a:spcAft>
                        <a:buClr>
                          <a:srgbClr val="000000"/>
                        </a:buClr>
                        <a:buSzPts val="1800"/>
                        <a:buFont typeface="Arial"/>
                        <a:buNone/>
                      </a:pPr>
                      <a:r>
                        <a:rPr lang="en" sz="1300"/>
                        <a:t>Assets at the end</a:t>
                      </a:r>
                      <a:endParaRPr sz="1300"/>
                    </a:p>
                  </a:txBody>
                  <a:tcPr marT="91425" marB="91425" marR="91425" marL="91425">
                    <a:lnL cap="flat" cmpd="sng" w="9525">
                      <a:solidFill>
                        <a:srgbClr val="8EA9DB"/>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rgbClr val="8EA9DB"/>
                      </a:solidFill>
                      <a:prstDash val="solid"/>
                      <a:round/>
                      <a:headEnd len="sm" w="sm" type="none"/>
                      <a:tailEnd len="sm" w="sm" type="none"/>
                    </a:lnT>
                    <a:lnB cap="flat" cmpd="sng" w="9525">
                      <a:solidFill>
                        <a:srgbClr val="8EA9DB"/>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550"/>
                        <a:buFont typeface="Arial"/>
                        <a:buNone/>
                      </a:pPr>
                      <a:r>
                        <a:rPr lang="en" sz="1100"/>
                        <a:t>$198,089.06</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c>
                  <a:txBody>
                    <a:bodyPr/>
                    <a:lstStyle/>
                    <a:p>
                      <a:pPr indent="0" lvl="0" marL="0" rtl="0" algn="l">
                        <a:spcBef>
                          <a:spcPts val="0"/>
                        </a:spcBef>
                        <a:spcAft>
                          <a:spcPts val="0"/>
                        </a:spcAft>
                        <a:buClr>
                          <a:srgbClr val="000000"/>
                        </a:buClr>
                        <a:buSzPts val="1250"/>
                        <a:buFont typeface="Arial"/>
                        <a:buNone/>
                      </a:pPr>
                      <a:r>
                        <a:rPr lang="en" sz="1100"/>
                        <a:t>267,314.85</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c>
                  <a:txBody>
                    <a:bodyPr/>
                    <a:lstStyle/>
                    <a:p>
                      <a:pPr indent="0" lvl="0" marL="0" rtl="0" algn="l">
                        <a:spcBef>
                          <a:spcPts val="0"/>
                        </a:spcBef>
                        <a:spcAft>
                          <a:spcPts val="0"/>
                        </a:spcAft>
                        <a:buClr>
                          <a:srgbClr val="000000"/>
                        </a:buClr>
                        <a:buSzPts val="1250"/>
                        <a:buFont typeface="Arial"/>
                        <a:buNone/>
                      </a:pPr>
                      <a:r>
                        <a:rPr lang="en" sz="1100"/>
                        <a:t>$309,601.68</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c>
                  <a:txBody>
                    <a:bodyPr/>
                    <a:lstStyle/>
                    <a:p>
                      <a:pPr indent="0" lvl="0" marL="0" rtl="0" algn="l">
                        <a:spcBef>
                          <a:spcPts val="0"/>
                        </a:spcBef>
                        <a:spcAft>
                          <a:spcPts val="0"/>
                        </a:spcAft>
                        <a:buClr>
                          <a:srgbClr val="000000"/>
                        </a:buClr>
                        <a:buSzPts val="1250"/>
                        <a:buFont typeface="Arial"/>
                        <a:buNone/>
                      </a:pPr>
                      <a:r>
                        <a:rPr lang="en" sz="1100"/>
                        <a:t>$353,766.40 </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c>
                  <a:txBody>
                    <a:bodyPr/>
                    <a:lstStyle/>
                    <a:p>
                      <a:pPr indent="0" lvl="0" marL="0" rtl="0" algn="l">
                        <a:spcBef>
                          <a:spcPts val="0"/>
                        </a:spcBef>
                        <a:spcAft>
                          <a:spcPts val="0"/>
                        </a:spcAft>
                        <a:buNone/>
                      </a:pPr>
                      <a:r>
                        <a:rPr lang="en" sz="1100"/>
                        <a:t>$393,048.01 </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c>
                  <a:txBody>
                    <a:bodyPr/>
                    <a:lstStyle/>
                    <a:p>
                      <a:pPr indent="0" lvl="0" marL="0" rtl="0" algn="l">
                        <a:spcBef>
                          <a:spcPts val="0"/>
                        </a:spcBef>
                        <a:spcAft>
                          <a:spcPts val="0"/>
                        </a:spcAft>
                        <a:buNone/>
                      </a:pPr>
                      <a:r>
                        <a:rPr lang="en" sz="1100"/>
                        <a:t>$373,048.01</a:t>
                      </a:r>
                      <a:endParaRPr sz="1100"/>
                    </a:p>
                  </a:txBody>
                  <a:tcPr marT="91425" marB="91425" marR="91425" marL="91425">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noFill/>
                  </a:tcPr>
                </a:tc>
              </a:tr>
            </a:tbl>
          </a:graphicData>
        </a:graphic>
      </p:graphicFrame>
      <p:sp>
        <p:nvSpPr>
          <p:cNvPr id="182" name="Google Shape;182;p21"/>
          <p:cNvSpPr txBox="1"/>
          <p:nvPr/>
        </p:nvSpPr>
        <p:spPr>
          <a:xfrm>
            <a:off x="854800" y="4513825"/>
            <a:ext cx="7618500" cy="7695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 sz="1200" u="none" cap="none" strike="noStrike">
                <a:solidFill>
                  <a:srgbClr val="000000"/>
                </a:solidFill>
                <a:latin typeface="Calibri"/>
                <a:ea typeface="Calibri"/>
                <a:cs typeface="Calibri"/>
                <a:sym typeface="Calibri"/>
              </a:rPr>
              <a:t>Legend:</a:t>
            </a:r>
            <a:endParaRPr b="0" i="0" sz="1200" u="none" cap="none" strike="noStrike">
              <a:solidFill>
                <a:srgbClr val="000000"/>
              </a:solidFill>
              <a:latin typeface="Calibri"/>
              <a:ea typeface="Calibri"/>
              <a:cs typeface="Calibri"/>
              <a:sym typeface="Calibri"/>
            </a:endParaRPr>
          </a:p>
          <a:p>
            <a:pPr indent="-311150" lvl="0" marL="457200" marR="0" rtl="0" algn="l">
              <a:lnSpc>
                <a:spcPct val="100000"/>
              </a:lnSpc>
              <a:spcBef>
                <a:spcPts val="0"/>
              </a:spcBef>
              <a:spcAft>
                <a:spcPts val="0"/>
              </a:spcAft>
              <a:buClr>
                <a:srgbClr val="000000"/>
              </a:buClr>
              <a:buSzPts val="1300"/>
              <a:buFont typeface="Calibri"/>
              <a:buChar char="●"/>
            </a:pPr>
            <a:r>
              <a:rPr b="0" i="0" lang="en" sz="1300" u="none" cap="none" strike="noStrike">
                <a:solidFill>
                  <a:srgbClr val="000000"/>
                </a:solidFill>
                <a:highlight>
                  <a:srgbClr val="B6D7A8"/>
                </a:highlight>
                <a:latin typeface="Calibri"/>
                <a:ea typeface="Calibri"/>
                <a:cs typeface="Calibri"/>
                <a:sym typeface="Calibri"/>
              </a:rPr>
              <a:t>* - Estimates</a:t>
            </a:r>
            <a:endParaRPr b="0" i="0" sz="1300" u="none" cap="none" strike="noStrike">
              <a:solidFill>
                <a:srgbClr val="000000"/>
              </a:solidFill>
              <a:latin typeface="Calibri"/>
              <a:ea typeface="Calibri"/>
              <a:cs typeface="Calibri"/>
              <a:sym typeface="Calibri"/>
            </a:endParaRPr>
          </a:p>
          <a:p>
            <a:pPr indent="-311150" lvl="0" marL="457200" marR="0" rtl="0" algn="l">
              <a:lnSpc>
                <a:spcPct val="100000"/>
              </a:lnSpc>
              <a:spcBef>
                <a:spcPts val="0"/>
              </a:spcBef>
              <a:spcAft>
                <a:spcPts val="0"/>
              </a:spcAft>
              <a:buClr>
                <a:srgbClr val="000000"/>
              </a:buClr>
              <a:buSzPts val="1300"/>
              <a:buFont typeface="Calibri"/>
              <a:buChar char="●"/>
            </a:pPr>
            <a:r>
              <a:rPr b="0" i="0" lang="en" sz="1300" u="none" cap="none" strike="noStrike">
                <a:solidFill>
                  <a:srgbClr val="000000"/>
                </a:solidFill>
                <a:latin typeface="Calibri"/>
                <a:ea typeface="Calibri"/>
                <a:cs typeface="Calibri"/>
                <a:sym typeface="Calibri"/>
              </a:rPr>
              <a:t>Assets as of </a:t>
            </a:r>
            <a:r>
              <a:rPr lang="en" sz="1300">
                <a:latin typeface="Calibri"/>
                <a:ea typeface="Calibri"/>
                <a:cs typeface="Calibri"/>
                <a:sym typeface="Calibri"/>
              </a:rPr>
              <a:t>Dec 31, 2025</a:t>
            </a:r>
            <a:endParaRPr b="0" i="0" sz="900" u="none" cap="none" strike="noStrike">
              <a:solidFill>
                <a:srgbClr val="000000"/>
              </a:solidFill>
              <a:latin typeface="Calibri"/>
              <a:ea typeface="Calibri"/>
              <a:cs typeface="Calibri"/>
              <a:sym typeface="Calibri"/>
            </a:endParaRPr>
          </a:p>
        </p:txBody>
      </p:sp>
      <p:sp>
        <p:nvSpPr>
          <p:cNvPr id="183" name="Google Shape;183;p21"/>
          <p:cNvSpPr txBox="1"/>
          <p:nvPr/>
        </p:nvSpPr>
        <p:spPr>
          <a:xfrm>
            <a:off x="6748125" y="3016150"/>
            <a:ext cx="24015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2"/>
          <p:cNvSpPr txBox="1"/>
          <p:nvPr>
            <p:ph type="title"/>
          </p:nvPr>
        </p:nvSpPr>
        <p:spPr>
          <a:xfrm>
            <a:off x="819150" y="656376"/>
            <a:ext cx="7505700" cy="1083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000"/>
              <a:buFont typeface="Times New Roman"/>
              <a:buNone/>
            </a:pPr>
            <a:r>
              <a:rPr b="1" i="0" lang="en" sz="3500" u="none" cap="none" strike="noStrike"/>
              <a:t>Annual H</a:t>
            </a:r>
            <a:r>
              <a:rPr b="1" lang="en" sz="3500"/>
              <a:t>OA </a:t>
            </a:r>
            <a:r>
              <a:rPr b="1" i="0" lang="en" sz="3500" u="none" cap="none" strike="noStrike"/>
              <a:t>Dues for 20</a:t>
            </a:r>
            <a:r>
              <a:rPr b="1" lang="en" sz="3500"/>
              <a:t>26</a:t>
            </a:r>
            <a:endParaRPr b="1" sz="3500"/>
          </a:p>
          <a:p>
            <a:pPr indent="0" lvl="0" marL="0" marR="0" rtl="0" algn="l">
              <a:lnSpc>
                <a:spcPct val="100000"/>
              </a:lnSpc>
              <a:spcBef>
                <a:spcPts val="0"/>
              </a:spcBef>
              <a:spcAft>
                <a:spcPts val="0"/>
              </a:spcAft>
              <a:buClr>
                <a:schemeClr val="dk2"/>
              </a:buClr>
              <a:buSzPts val="3000"/>
              <a:buFont typeface="Times New Roman"/>
              <a:buNone/>
            </a:pPr>
            <a:r>
              <a:rPr b="1" lang="en" sz="3500"/>
              <a:t>Unchanged</a:t>
            </a:r>
            <a:endParaRPr b="1" sz="3500"/>
          </a:p>
        </p:txBody>
      </p:sp>
      <p:sp>
        <p:nvSpPr>
          <p:cNvPr id="189" name="Google Shape;189;p22"/>
          <p:cNvSpPr txBox="1"/>
          <p:nvPr>
            <p:ph idx="1" type="body"/>
          </p:nvPr>
        </p:nvSpPr>
        <p:spPr>
          <a:xfrm>
            <a:off x="819150" y="2167925"/>
            <a:ext cx="7505700" cy="3264000"/>
          </a:xfrm>
          <a:prstGeom prst="rect">
            <a:avLst/>
          </a:prstGeom>
          <a:noFill/>
          <a:ln>
            <a:noFill/>
          </a:ln>
        </p:spPr>
        <p:txBody>
          <a:bodyPr anchorCtr="0" anchor="t" bIns="45700" lIns="91425" spcFirstLastPara="1" rIns="91425" wrap="square" tIns="45700">
            <a:normAutofit fontScale="55000" lnSpcReduction="20000"/>
          </a:bodyPr>
          <a:lstStyle/>
          <a:p>
            <a:pPr indent="469900" lvl="0" marL="0" marR="0" rtl="0" algn="l">
              <a:lnSpc>
                <a:spcPct val="100000"/>
              </a:lnSpc>
              <a:spcBef>
                <a:spcPts val="0"/>
              </a:spcBef>
              <a:spcAft>
                <a:spcPts val="0"/>
              </a:spcAft>
              <a:buSzPct val="57017"/>
              <a:buNone/>
            </a:pPr>
            <a:r>
              <a:t/>
            </a:r>
            <a:endParaRPr sz="4800">
              <a:solidFill>
                <a:srgbClr val="000000"/>
              </a:solidFill>
            </a:endParaRPr>
          </a:p>
          <a:p>
            <a:pPr indent="-421063" lvl="0" marL="469900" marR="0" rtl="0" algn="l">
              <a:lnSpc>
                <a:spcPct val="100000"/>
              </a:lnSpc>
              <a:spcBef>
                <a:spcPts val="0"/>
              </a:spcBef>
              <a:spcAft>
                <a:spcPts val="0"/>
              </a:spcAft>
              <a:buClr>
                <a:srgbClr val="000000"/>
              </a:buClr>
              <a:buSzPct val="100000"/>
              <a:buFont typeface="Calibri"/>
              <a:buChar char="●"/>
            </a:pPr>
            <a:r>
              <a:rPr b="1" i="0" lang="en" sz="4707" u="none" cap="none" strike="noStrike">
                <a:solidFill>
                  <a:srgbClr val="000000"/>
                </a:solidFill>
              </a:rPr>
              <a:t>Single Family Dues $</a:t>
            </a:r>
            <a:r>
              <a:rPr b="1" lang="en" sz="4707">
                <a:solidFill>
                  <a:srgbClr val="000000"/>
                </a:solidFill>
              </a:rPr>
              <a:t>7</a:t>
            </a:r>
            <a:r>
              <a:rPr b="1" i="0" lang="en" sz="4707" u="none" cap="none" strike="noStrike">
                <a:solidFill>
                  <a:srgbClr val="000000"/>
                </a:solidFill>
              </a:rPr>
              <a:t>50 </a:t>
            </a:r>
            <a:r>
              <a:rPr i="0" lang="en" sz="4707" u="none" cap="none" strike="noStrike">
                <a:solidFill>
                  <a:srgbClr val="000000"/>
                </a:solidFill>
              </a:rPr>
              <a:t>same as last year</a:t>
            </a:r>
            <a:endParaRPr sz="4707">
              <a:solidFill>
                <a:srgbClr val="000000"/>
              </a:solidFill>
            </a:endParaRPr>
          </a:p>
          <a:p>
            <a:pPr indent="-421063" lvl="0" marL="469900" marR="0" rtl="0" algn="l">
              <a:lnSpc>
                <a:spcPct val="100000"/>
              </a:lnSpc>
              <a:spcBef>
                <a:spcPts val="960"/>
              </a:spcBef>
              <a:spcAft>
                <a:spcPts val="0"/>
              </a:spcAft>
              <a:buClr>
                <a:srgbClr val="000000"/>
              </a:buClr>
              <a:buSzPct val="100000"/>
              <a:buFont typeface="Calibri"/>
              <a:buChar char="●"/>
            </a:pPr>
            <a:r>
              <a:rPr b="1" i="0" lang="en" sz="4707" u="none" cap="none" strike="noStrike">
                <a:solidFill>
                  <a:srgbClr val="000000"/>
                </a:solidFill>
              </a:rPr>
              <a:t>Town</a:t>
            </a:r>
            <a:r>
              <a:rPr b="1" lang="en" sz="4707">
                <a:solidFill>
                  <a:srgbClr val="000000"/>
                </a:solidFill>
              </a:rPr>
              <a:t>h</a:t>
            </a:r>
            <a:r>
              <a:rPr b="1" i="0" lang="en" sz="4707" u="none" cap="none" strike="noStrike">
                <a:solidFill>
                  <a:srgbClr val="000000"/>
                </a:solidFill>
              </a:rPr>
              <a:t>ome Dues $</a:t>
            </a:r>
            <a:r>
              <a:rPr b="1" lang="en" sz="4707">
                <a:solidFill>
                  <a:srgbClr val="000000"/>
                </a:solidFill>
              </a:rPr>
              <a:t>45</a:t>
            </a:r>
            <a:r>
              <a:rPr b="1" i="0" lang="en" sz="4707" u="none" cap="none" strike="noStrike">
                <a:solidFill>
                  <a:srgbClr val="000000"/>
                </a:solidFill>
              </a:rPr>
              <a:t>0</a:t>
            </a:r>
            <a:r>
              <a:rPr i="0" lang="en" sz="4707" u="none" cap="none" strike="noStrike">
                <a:solidFill>
                  <a:srgbClr val="000000"/>
                </a:solidFill>
              </a:rPr>
              <a:t> </a:t>
            </a:r>
            <a:r>
              <a:rPr lang="en" sz="4707">
                <a:solidFill>
                  <a:srgbClr val="000000"/>
                </a:solidFill>
              </a:rPr>
              <a:t>same as last year</a:t>
            </a:r>
            <a:endParaRPr sz="4707">
              <a:solidFill>
                <a:srgbClr val="000000"/>
              </a:solidFill>
            </a:endParaRPr>
          </a:p>
          <a:p>
            <a:pPr indent="0" lvl="0" marL="0" marR="0" rtl="0" algn="l">
              <a:lnSpc>
                <a:spcPct val="100000"/>
              </a:lnSpc>
              <a:spcBef>
                <a:spcPts val="960"/>
              </a:spcBef>
              <a:spcAft>
                <a:spcPts val="0"/>
              </a:spcAft>
              <a:buSzPct val="58143"/>
              <a:buNone/>
            </a:pPr>
            <a:r>
              <a:t/>
            </a:r>
            <a:endParaRPr sz="4707">
              <a:solidFill>
                <a:srgbClr val="000000"/>
              </a:solidFill>
            </a:endParaRPr>
          </a:p>
          <a:p>
            <a:pPr indent="0" lvl="0" marL="0" marR="0" rtl="0" algn="l">
              <a:lnSpc>
                <a:spcPct val="100000"/>
              </a:lnSpc>
              <a:spcBef>
                <a:spcPts val="960"/>
              </a:spcBef>
              <a:spcAft>
                <a:spcPts val="0"/>
              </a:spcAft>
              <a:buSzPct val="48244"/>
              <a:buNone/>
            </a:pPr>
            <a:r>
              <a:rPr lang="en" sz="5672">
                <a:solidFill>
                  <a:srgbClr val="000000"/>
                </a:solidFill>
              </a:rPr>
              <a:t>HOA Dues Payment Portal:</a:t>
            </a:r>
            <a:r>
              <a:rPr lang="en" sz="5167">
                <a:solidFill>
                  <a:srgbClr val="000000"/>
                </a:solidFill>
              </a:rPr>
              <a:t> </a:t>
            </a:r>
            <a:r>
              <a:rPr lang="en" sz="5167" u="sng">
                <a:solidFill>
                  <a:schemeClr val="hlink"/>
                </a:solidFill>
                <a:hlinkClick r:id="rId3"/>
              </a:rPr>
              <a:t>https://woodbridgehoa.appfolio.com/connect/</a:t>
            </a:r>
            <a:endParaRPr b="1" sz="5167">
              <a:solidFill>
                <a:srgbClr val="000000"/>
              </a:solidFill>
            </a:endParaRPr>
          </a:p>
          <a:p>
            <a:pPr indent="469900" lvl="0" marL="0" rtl="0" algn="l">
              <a:lnSpc>
                <a:spcPct val="100000"/>
              </a:lnSpc>
              <a:spcBef>
                <a:spcPts val="0"/>
              </a:spcBef>
              <a:spcAft>
                <a:spcPts val="0"/>
              </a:spcAft>
              <a:buSzPct val="57017"/>
              <a:buNone/>
            </a:pPr>
            <a:r>
              <a:t/>
            </a:r>
            <a:endParaRPr b="1" sz="4800">
              <a:solidFill>
                <a:srgbClr val="000000"/>
              </a:solidFill>
            </a:endParaRPr>
          </a:p>
          <a:p>
            <a:pPr indent="0" lvl="0" marL="0" rtl="0" algn="l">
              <a:lnSpc>
                <a:spcPct val="100000"/>
              </a:lnSpc>
              <a:spcBef>
                <a:spcPts val="1200"/>
              </a:spcBef>
              <a:spcAft>
                <a:spcPts val="1200"/>
              </a:spcAft>
              <a:buSzPct val="57017"/>
              <a:buNone/>
            </a:pPr>
            <a:r>
              <a:rPr b="1" lang="en" sz="4800">
                <a:solidFill>
                  <a:srgbClr val="000000"/>
                </a:solidFill>
              </a:rPr>
              <a:t>Due Payments are Due by - Jan 31 2026</a:t>
            </a:r>
            <a:endParaRPr b="0" i="0" sz="28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